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4"/>
  </p:notesMasterIdLst>
  <p:sldIdLst>
    <p:sldId id="257" r:id="rId2"/>
    <p:sldId id="258" r:id="rId3"/>
    <p:sldId id="259" r:id="rId4"/>
    <p:sldId id="260" r:id="rId5"/>
    <p:sldId id="288"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660"/>
  </p:normalViewPr>
  <p:slideViewPr>
    <p:cSldViewPr snapToGrid="0">
      <p:cViewPr varScale="1">
        <p:scale>
          <a:sx n="151" d="100"/>
          <a:sy n="151" d="100"/>
        </p:scale>
        <p:origin x="390"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DE88A8-7939-43DA-8E7F-0DD488835368}" type="datetimeFigureOut">
              <a:rPr lang="en-US" smtClean="0"/>
              <a:t>11/15/2022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510F05-F52A-49EB-92E6-60FF0E5F0777}" type="slidenum">
              <a:rPr lang="en-US" smtClean="0"/>
              <a:t>‹#›</a:t>
            </a:fld>
            <a:endParaRPr lang="en-US"/>
          </a:p>
        </p:txBody>
      </p:sp>
    </p:spTree>
    <p:extLst>
      <p:ext uri="{BB962C8B-B14F-4D97-AF65-F5344CB8AC3E}">
        <p14:creationId xmlns:p14="http://schemas.microsoft.com/office/powerpoint/2010/main" val="2948696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also had what, I think, was a really interesting discussion about how we do data analysis!</a:t>
            </a:r>
          </a:p>
          <a:p>
            <a:endParaRPr lang="en-US" dirty="0"/>
          </a:p>
        </p:txBody>
      </p:sp>
      <p:sp>
        <p:nvSpPr>
          <p:cNvPr id="4" name="Slide Number Placeholder 3"/>
          <p:cNvSpPr>
            <a:spLocks noGrp="1"/>
          </p:cNvSpPr>
          <p:nvPr>
            <p:ph type="sldNum" sz="quarter" idx="5"/>
          </p:nvPr>
        </p:nvSpPr>
        <p:spPr/>
        <p:txBody>
          <a:bodyPr/>
          <a:lstStyle/>
          <a:p>
            <a:fld id="{6D510F05-F52A-49EB-92E6-60FF0E5F0777}" type="slidenum">
              <a:rPr lang="en-US" smtClean="0"/>
              <a:t>3</a:t>
            </a:fld>
            <a:endParaRPr lang="en-US"/>
          </a:p>
        </p:txBody>
      </p:sp>
    </p:spTree>
    <p:extLst>
      <p:ext uri="{BB962C8B-B14F-4D97-AF65-F5344CB8AC3E}">
        <p14:creationId xmlns:p14="http://schemas.microsoft.com/office/powerpoint/2010/main" val="1097004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6F9328-9C66-4241-ABAA-D8E92C9FB7CB}" type="datetime1">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EA76-75BE-4877-AF5C-B8E80BFFBBAF}" type="slidenum">
              <a:rPr lang="en-US" smtClean="0"/>
              <a:t>‹#›</a:t>
            </a:fld>
            <a:endParaRPr lang="en-US"/>
          </a:p>
        </p:txBody>
      </p:sp>
    </p:spTree>
    <p:extLst>
      <p:ext uri="{BB962C8B-B14F-4D97-AF65-F5344CB8AC3E}">
        <p14:creationId xmlns:p14="http://schemas.microsoft.com/office/powerpoint/2010/main" val="1646592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B832EA-345F-4DDF-9B73-2F8243C6A796}" type="datetime1">
              <a:rPr lang="en-US" smtClean="0"/>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DBEA76-75BE-4877-AF5C-B8E80BFFBBAF}" type="slidenum">
              <a:rPr lang="en-US" smtClean="0"/>
              <a:t>‹#›</a:t>
            </a:fld>
            <a:endParaRPr lang="en-US"/>
          </a:p>
        </p:txBody>
      </p:sp>
    </p:spTree>
    <p:extLst>
      <p:ext uri="{BB962C8B-B14F-4D97-AF65-F5344CB8AC3E}">
        <p14:creationId xmlns:p14="http://schemas.microsoft.com/office/powerpoint/2010/main" val="2865308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38EBDE5-0210-4AF5-BFE8-82B78A362E69}" type="datetime1">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EA76-75BE-4877-AF5C-B8E80BFFBBAF}" type="slidenum">
              <a:rPr lang="en-US" smtClean="0"/>
              <a:t>‹#›</a:t>
            </a:fld>
            <a:endParaRPr lang="en-US"/>
          </a:p>
        </p:txBody>
      </p:sp>
    </p:spTree>
    <p:extLst>
      <p:ext uri="{BB962C8B-B14F-4D97-AF65-F5344CB8AC3E}">
        <p14:creationId xmlns:p14="http://schemas.microsoft.com/office/powerpoint/2010/main" val="3164502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574B55B-9B71-4B86-AA25-47B29FBF9497}" type="datetime1">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EA76-75BE-4877-AF5C-B8E80BFFBBAF}"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366909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5C9C21-2AA2-462F-85A3-A978C74DEB36}" type="datetime1">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EA76-75BE-4877-AF5C-B8E80BFFBBAF}" type="slidenum">
              <a:rPr lang="en-US" smtClean="0"/>
              <a:t>‹#›</a:t>
            </a:fld>
            <a:endParaRPr lang="en-US"/>
          </a:p>
        </p:txBody>
      </p:sp>
    </p:spTree>
    <p:extLst>
      <p:ext uri="{BB962C8B-B14F-4D97-AF65-F5344CB8AC3E}">
        <p14:creationId xmlns:p14="http://schemas.microsoft.com/office/powerpoint/2010/main" val="1235428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34752F0-A522-4D3E-A9CB-8BC2DF5FCCF9}" type="datetime1">
              <a:rPr lang="en-US" smtClean="0"/>
              <a:t>11/15/2022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EA76-75BE-4877-AF5C-B8E80BFFBBAF}" type="slidenum">
              <a:rPr lang="en-US" smtClean="0"/>
              <a:t>‹#›</a:t>
            </a:fld>
            <a:endParaRPr lang="en-US"/>
          </a:p>
        </p:txBody>
      </p:sp>
    </p:spTree>
    <p:extLst>
      <p:ext uri="{BB962C8B-B14F-4D97-AF65-F5344CB8AC3E}">
        <p14:creationId xmlns:p14="http://schemas.microsoft.com/office/powerpoint/2010/main" val="324686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2D82A26-3AC2-4262-B158-42599003907A}" type="datetime1">
              <a:rPr lang="en-US" smtClean="0"/>
              <a:t>11/15/2022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EA76-75BE-4877-AF5C-B8E80BFFBBAF}" type="slidenum">
              <a:rPr lang="en-US" smtClean="0"/>
              <a:t>‹#›</a:t>
            </a:fld>
            <a:endParaRPr lang="en-US"/>
          </a:p>
        </p:txBody>
      </p:sp>
    </p:spTree>
    <p:extLst>
      <p:ext uri="{BB962C8B-B14F-4D97-AF65-F5344CB8AC3E}">
        <p14:creationId xmlns:p14="http://schemas.microsoft.com/office/powerpoint/2010/main" val="3861385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5A8CEB-B77B-4F25-9331-3C56A9B66DCC}" type="datetime1">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EA76-75BE-4877-AF5C-B8E80BFFBBAF}" type="slidenum">
              <a:rPr lang="en-US" smtClean="0"/>
              <a:t>‹#›</a:t>
            </a:fld>
            <a:endParaRPr lang="en-US"/>
          </a:p>
        </p:txBody>
      </p:sp>
    </p:spTree>
    <p:extLst>
      <p:ext uri="{BB962C8B-B14F-4D97-AF65-F5344CB8AC3E}">
        <p14:creationId xmlns:p14="http://schemas.microsoft.com/office/powerpoint/2010/main" val="7622806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4D5AE3-CE09-40C1-848F-81D8414B296E}" type="datetime1">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EA76-75BE-4877-AF5C-B8E80BFFBBAF}" type="slidenum">
              <a:rPr lang="en-US" smtClean="0"/>
              <a:t>‹#›</a:t>
            </a:fld>
            <a:endParaRPr lang="en-US"/>
          </a:p>
        </p:txBody>
      </p:sp>
    </p:spTree>
    <p:extLst>
      <p:ext uri="{BB962C8B-B14F-4D97-AF65-F5344CB8AC3E}">
        <p14:creationId xmlns:p14="http://schemas.microsoft.com/office/powerpoint/2010/main" val="2493223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B2BE1469-DAD7-417D-9A27-735287E0AFB7}" type="datetime1">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EA76-75BE-4877-AF5C-B8E80BFFBBAF}" type="slidenum">
              <a:rPr lang="en-US" smtClean="0"/>
              <a:t>‹#›</a:t>
            </a:fld>
            <a:endParaRPr lang="en-US"/>
          </a:p>
        </p:txBody>
      </p:sp>
    </p:spTree>
    <p:extLst>
      <p:ext uri="{BB962C8B-B14F-4D97-AF65-F5344CB8AC3E}">
        <p14:creationId xmlns:p14="http://schemas.microsoft.com/office/powerpoint/2010/main" val="2827379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DD98D0-5030-40A7-963B-0A6FB9C330AB}" type="datetime1">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BEA76-75BE-4877-AF5C-B8E80BFFBBAF}" type="slidenum">
              <a:rPr lang="en-US" smtClean="0"/>
              <a:t>‹#›</a:t>
            </a:fld>
            <a:endParaRPr lang="en-US"/>
          </a:p>
        </p:txBody>
      </p:sp>
    </p:spTree>
    <p:extLst>
      <p:ext uri="{BB962C8B-B14F-4D97-AF65-F5344CB8AC3E}">
        <p14:creationId xmlns:p14="http://schemas.microsoft.com/office/powerpoint/2010/main" val="256752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6AE0B8-8EF3-472E-88CC-C69E90EA42EF}" type="datetime1">
              <a:rPr lang="en-US" smtClean="0"/>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DBEA76-75BE-4877-AF5C-B8E80BFFBBAF}" type="slidenum">
              <a:rPr lang="en-US" smtClean="0"/>
              <a:t>‹#›</a:t>
            </a:fld>
            <a:endParaRPr lang="en-US"/>
          </a:p>
        </p:txBody>
      </p:sp>
    </p:spTree>
    <p:extLst>
      <p:ext uri="{BB962C8B-B14F-4D97-AF65-F5344CB8AC3E}">
        <p14:creationId xmlns:p14="http://schemas.microsoft.com/office/powerpoint/2010/main" val="1445524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18B2F3-F81F-46B6-85F3-B088C37C254A}" type="datetime1">
              <a:rPr lang="en-US" smtClean="0"/>
              <a:t>11/15/2022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DBEA76-75BE-4877-AF5C-B8E80BFFBBAF}" type="slidenum">
              <a:rPr lang="en-US" smtClean="0"/>
              <a:t>‹#›</a:t>
            </a:fld>
            <a:endParaRPr lang="en-US"/>
          </a:p>
        </p:txBody>
      </p:sp>
    </p:spTree>
    <p:extLst>
      <p:ext uri="{BB962C8B-B14F-4D97-AF65-F5344CB8AC3E}">
        <p14:creationId xmlns:p14="http://schemas.microsoft.com/office/powerpoint/2010/main" val="3399757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FE72DE1-928C-494E-8929-A4AD50376C0B}" type="datetime1">
              <a:rPr lang="en-US" smtClean="0"/>
              <a:t>11/15/2022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9EDBEA76-75BE-4877-AF5C-B8E80BFFBBAF}" type="slidenum">
              <a:rPr lang="en-US" smtClean="0"/>
              <a:t>‹#›</a:t>
            </a:fld>
            <a:endParaRPr lang="en-US"/>
          </a:p>
        </p:txBody>
      </p:sp>
    </p:spTree>
    <p:extLst>
      <p:ext uri="{BB962C8B-B14F-4D97-AF65-F5344CB8AC3E}">
        <p14:creationId xmlns:p14="http://schemas.microsoft.com/office/powerpoint/2010/main" val="2742170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C3B547B-6E3B-4910-B9EB-22B4F57EA8C6}" type="datetime1">
              <a:rPr lang="en-US" smtClean="0"/>
              <a:t>11/15/2022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9EDBEA76-75BE-4877-AF5C-B8E80BFFBBAF}" type="slidenum">
              <a:rPr lang="en-US" smtClean="0"/>
              <a:t>‹#›</a:t>
            </a:fld>
            <a:endParaRPr lang="en-US"/>
          </a:p>
        </p:txBody>
      </p:sp>
    </p:spTree>
    <p:extLst>
      <p:ext uri="{BB962C8B-B14F-4D97-AF65-F5344CB8AC3E}">
        <p14:creationId xmlns:p14="http://schemas.microsoft.com/office/powerpoint/2010/main" val="1868891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B943B8D7-81C0-45E6-A858-0C7749FAA217}" type="datetime1">
              <a:rPr lang="en-US" smtClean="0"/>
              <a:t>11/15/2022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9EDBEA76-75BE-4877-AF5C-B8E80BFFBBAF}" type="slidenum">
              <a:rPr lang="en-US" smtClean="0"/>
              <a:t>‹#›</a:t>
            </a:fld>
            <a:endParaRPr lang="en-US"/>
          </a:p>
        </p:txBody>
      </p:sp>
    </p:spTree>
    <p:extLst>
      <p:ext uri="{BB962C8B-B14F-4D97-AF65-F5344CB8AC3E}">
        <p14:creationId xmlns:p14="http://schemas.microsoft.com/office/powerpoint/2010/main" val="4219545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B7AF24-44F7-4695-9D94-030F45EBFA56}" type="datetime1">
              <a:rPr lang="en-US" smtClean="0"/>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DBEA76-75BE-4877-AF5C-B8E80BFFBBAF}" type="slidenum">
              <a:rPr lang="en-US" smtClean="0"/>
              <a:t>‹#›</a:t>
            </a:fld>
            <a:endParaRPr lang="en-US"/>
          </a:p>
        </p:txBody>
      </p:sp>
    </p:spTree>
    <p:extLst>
      <p:ext uri="{BB962C8B-B14F-4D97-AF65-F5344CB8AC3E}">
        <p14:creationId xmlns:p14="http://schemas.microsoft.com/office/powerpoint/2010/main" val="1415716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6998C35-A2AB-46AE-A4AA-0A9477E50C99}" type="datetime1">
              <a:rPr lang="en-US" smtClean="0"/>
              <a:t>11/15/2022</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EDBEA76-75BE-4877-AF5C-B8E80BFFBBAF}" type="slidenum">
              <a:rPr lang="en-US" smtClean="0"/>
              <a:t>‹#›</a:t>
            </a:fld>
            <a:endParaRPr lang="en-US"/>
          </a:p>
        </p:txBody>
      </p:sp>
    </p:spTree>
    <p:extLst>
      <p:ext uri="{BB962C8B-B14F-4D97-AF65-F5344CB8AC3E}">
        <p14:creationId xmlns:p14="http://schemas.microsoft.com/office/powerpoint/2010/main" val="206578965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0005F-CFB3-4574-97B0-57DC55037F8E}"/>
              </a:ext>
            </a:extLst>
          </p:cNvPr>
          <p:cNvSpPr>
            <a:spLocks noGrp="1"/>
          </p:cNvSpPr>
          <p:nvPr>
            <p:ph type="ctrTitle"/>
          </p:nvPr>
        </p:nvSpPr>
        <p:spPr/>
        <p:txBody>
          <a:bodyPr/>
          <a:lstStyle/>
          <a:p>
            <a:r>
              <a:rPr lang="en-US" dirty="0"/>
              <a:t>Interpolation 1: Polynomial Interpolation</a:t>
            </a:r>
          </a:p>
        </p:txBody>
      </p:sp>
      <p:sp>
        <p:nvSpPr>
          <p:cNvPr id="3" name="Subtitle 2">
            <a:extLst>
              <a:ext uri="{FF2B5EF4-FFF2-40B4-BE49-F238E27FC236}">
                <a16:creationId xmlns:a16="http://schemas.microsoft.com/office/drawing/2014/main" id="{65975217-7BF1-406B-8A28-F6E8820F1BFA}"/>
              </a:ext>
            </a:extLst>
          </p:cNvPr>
          <p:cNvSpPr>
            <a:spLocks noGrp="1"/>
          </p:cNvSpPr>
          <p:nvPr>
            <p:ph type="subTitle" idx="1"/>
          </p:nvPr>
        </p:nvSpPr>
        <p:spPr/>
        <p:txBody>
          <a:bodyPr/>
          <a:lstStyle/>
          <a:p>
            <a:r>
              <a:rPr lang="en-US" dirty="0"/>
              <a:t>AMSC/CMSC 460</a:t>
            </a:r>
          </a:p>
          <a:p>
            <a:r>
              <a:rPr lang="en-US" dirty="0"/>
              <a:t>Dr. Christopher Moakler</a:t>
            </a:r>
          </a:p>
        </p:txBody>
      </p:sp>
    </p:spTree>
    <p:extLst>
      <p:ext uri="{BB962C8B-B14F-4D97-AF65-F5344CB8AC3E}">
        <p14:creationId xmlns:p14="http://schemas.microsoft.com/office/powerpoint/2010/main" val="255770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Interpolation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A function,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is said to interpolate data points </a:t>
                </a:r>
                <a14:m>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e>
                    </m:d>
                    <m:r>
                      <a:rPr lang="en-US" b="0" i="1" smtClean="0">
                        <a:latin typeface="Cambria Math" panose="02040503050406030204" pitchFamily="18" charset="0"/>
                      </a:rPr>
                      <m:t>,  </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2</m:t>
                            </m:r>
                          </m:sub>
                        </m:sSub>
                      </m:e>
                    </m:d>
                    <m:r>
                      <a:rPr lang="en-US" b="0" i="1" smtClean="0">
                        <a:latin typeface="Cambria Math" panose="02040503050406030204" pitchFamily="18" charset="0"/>
                      </a:rPr>
                      <m:t>,  …,</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𝑛</m:t>
                            </m:r>
                          </m:sub>
                        </m:sSub>
                      </m:e>
                    </m:d>
                  </m:oMath>
                </a14:m>
                <a:r>
                  <a:rPr lang="en-US" dirty="0"/>
                  <a:t> if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𝑖</m:t>
                    </m:r>
                  </m:oMath>
                </a14:m>
                <a:endParaRPr lang="en-US" b="0" dirty="0">
                  <a:ea typeface="Cambria Math" panose="02040503050406030204" pitchFamily="18" charset="0"/>
                </a:endParaRPr>
              </a:p>
              <a:p>
                <a:r>
                  <a:rPr lang="en-US" dirty="0"/>
                  <a:t>The function,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must actually be a function!</a:t>
                </a:r>
              </a:p>
              <a:p>
                <a:r>
                  <a:rPr lang="en-US" dirty="0"/>
                  <a:t>That is, every x-value can only correspond to one y-value.</a:t>
                </a:r>
              </a:p>
              <a:p>
                <a:r>
                  <a:rPr lang="en-US" dirty="0"/>
                  <a:t>The simplest class of functions which we can use to find an interpolating function are the polynomials.</a:t>
                </a:r>
              </a:p>
              <a:p>
                <a:r>
                  <a:rPr lang="en-US" dirty="0"/>
                  <a:t>Why do we use polynomials?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341" t="-87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9EDBEA76-75BE-4877-AF5C-B8E80BFFBBAF}" type="slidenum">
              <a:rPr lang="en-US" smtClean="0"/>
              <a:t>10</a:t>
            </a:fld>
            <a:endParaRPr lang="en-US"/>
          </a:p>
        </p:txBody>
      </p:sp>
    </p:spTree>
    <p:extLst>
      <p:ext uri="{BB962C8B-B14F-4D97-AF65-F5344CB8AC3E}">
        <p14:creationId xmlns:p14="http://schemas.microsoft.com/office/powerpoint/2010/main" val="1647129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Polynomial Interpolation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We use polynomials for interpolation for several reasons.</a:t>
                </a:r>
              </a:p>
              <a:p>
                <a:r>
                  <a:rPr lang="en-US" dirty="0"/>
                  <a:t>Firstly, we are guaranteed to have a polynomial interpolating function for any number of points, as long as the x-values are distinct.</a:t>
                </a:r>
              </a:p>
              <a:p>
                <a:pPr lvl="1"/>
                <a:r>
                  <a:rPr lang="en-US" dirty="0"/>
                  <a:t>This function will pass through every single point we wish it to.</a:t>
                </a:r>
              </a:p>
              <a:p>
                <a:r>
                  <a:rPr lang="en-US" dirty="0"/>
                  <a:t>Secondly, we have dedicated hardware and software that can multiply and add numbers very </a:t>
                </a:r>
                <a:r>
                  <a:rPr lang="en-US" i="1" dirty="0" err="1"/>
                  <a:t>very</a:t>
                </a:r>
                <a:r>
                  <a:rPr lang="en-US" dirty="0"/>
                  <a:t> quickly.</a:t>
                </a:r>
              </a:p>
              <a:p>
                <a:r>
                  <a:rPr lang="en-US" dirty="0"/>
                  <a:t>Of particular importance is the Multiply–accumulate operation also known as fused multiply-add.</a:t>
                </a:r>
              </a:p>
              <a:p>
                <a:pPr lvl="1"/>
                <a:r>
                  <a:rPr lang="en-US" dirty="0"/>
                  <a:t>This performs a combined multiplication and addition,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oMath>
                </a14:m>
                <a:r>
                  <a:rPr lang="en-US" dirty="0"/>
                  <a:t>.</a:t>
                </a:r>
              </a:p>
              <a:p>
                <a:pPr lvl="1"/>
                <a:r>
                  <a:rPr lang="en-US" dirty="0"/>
                  <a:t>It does this while doing only one rounding.</a:t>
                </a:r>
              </a:p>
              <a:p>
                <a:pPr lvl="1"/>
                <a:r>
                  <a:rPr lang="en-US" dirty="0"/>
                  <a:t>It can be used in several different applications including evaluating polynomials via Horner’s Method.</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272" t="-145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9EDBEA76-75BE-4877-AF5C-B8E80BFFBBAF}" type="slidenum">
              <a:rPr lang="en-US" smtClean="0"/>
              <a:t>11</a:t>
            </a:fld>
            <a:endParaRPr lang="en-US"/>
          </a:p>
        </p:txBody>
      </p:sp>
    </p:spTree>
    <p:extLst>
      <p:ext uri="{BB962C8B-B14F-4D97-AF65-F5344CB8AC3E}">
        <p14:creationId xmlns:p14="http://schemas.microsoft.com/office/powerpoint/2010/main" val="37000441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Polynomial Interpolation </a:t>
            </a:r>
            <a:r>
              <a:rPr lang="en-US" dirty="0" err="1"/>
              <a:t>cont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dirty="0"/>
                  <a:t>Horner’s Rule states,</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𝑥</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𝑛</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𝑛</m:t>
                          </m:r>
                        </m:sup>
                      </m:s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0</m:t>
                          </m:r>
                        </m:sub>
                      </m:sSub>
                      <m:r>
                        <a:rPr lang="en-US" b="0" i="1" smtClean="0">
                          <a:latin typeface="Cambria Math" panose="02040503050406030204" pitchFamily="18" charset="0"/>
                        </a:rPr>
                        <m:t>+</m:t>
                      </m:r>
                      <m:r>
                        <a:rPr lang="en-US" b="0" i="1" smtClean="0">
                          <a:latin typeface="Cambria Math" panose="02040503050406030204" pitchFamily="18" charset="0"/>
                        </a:rPr>
                        <m:t>𝑥</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𝑥</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𝑥</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3</m:t>
                                      </m:r>
                                    </m:sub>
                                  </m:sSub>
                                  <m:r>
                                    <a:rPr lang="en-US" b="0" i="1" smtClean="0">
                                      <a:latin typeface="Cambria Math" panose="02040503050406030204" pitchFamily="18" charset="0"/>
                                    </a:rPr>
                                    <m:t>+…+</m:t>
                                  </m:r>
                                  <m:r>
                                    <a:rPr lang="en-US" b="0" i="1" smtClean="0">
                                      <a:latin typeface="Cambria Math" panose="02040503050406030204" pitchFamily="18" charset="0"/>
                                    </a:rPr>
                                    <m:t>𝑥</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𝑛</m:t>
                                          </m:r>
                                          <m:r>
                                            <a:rPr lang="en-US" b="0" i="1" smtClean="0">
                                              <a:latin typeface="Cambria Math" panose="02040503050406030204" pitchFamily="18" charset="0"/>
                                            </a:rPr>
                                            <m:t>−1</m:t>
                                          </m:r>
                                        </m:sub>
                                      </m:sSub>
                                      <m:r>
                                        <a:rPr lang="en-US" b="0" i="1" smtClean="0">
                                          <a:latin typeface="Cambria Math" panose="02040503050406030204" pitchFamily="18" charset="0"/>
                                        </a:rPr>
                                        <m:t>+</m:t>
                                      </m:r>
                                      <m:r>
                                        <a:rPr lang="en-US" b="0" i="1" smtClean="0">
                                          <a:latin typeface="Cambria Math" panose="02040503050406030204" pitchFamily="18" charset="0"/>
                                        </a:rPr>
                                        <m:t>𝑥</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𝑛</m:t>
                                          </m:r>
                                        </m:sub>
                                      </m:sSub>
                                    </m:e>
                                  </m:d>
                                  <m:r>
                                    <a:rPr lang="en-US" b="0" i="1" smtClean="0">
                                      <a:latin typeface="Cambria Math" panose="02040503050406030204" pitchFamily="18" charset="0"/>
                                    </a:rPr>
                                    <m:t>…</m:t>
                                  </m:r>
                                </m:e>
                              </m:d>
                            </m:e>
                          </m:d>
                        </m:e>
                      </m:d>
                    </m:oMath>
                  </m:oMathPara>
                </a14:m>
                <a:endParaRPr lang="en-US" b="0" dirty="0"/>
              </a:p>
              <a:p>
                <a:r>
                  <a:rPr lang="en-US" dirty="0"/>
                  <a:t>We looked at this particular method of polynomial evaluation earlier in the class.</a:t>
                </a:r>
              </a:p>
              <a:p>
                <a:r>
                  <a:rPr lang="en-US" b="0" dirty="0"/>
                  <a:t>This requires only </a:t>
                </a:r>
                <a14:m>
                  <m:oMath xmlns:m="http://schemas.openxmlformats.org/officeDocument/2006/math">
                    <m:r>
                      <a:rPr lang="en-US" b="0" i="1" smtClean="0">
                        <a:latin typeface="Cambria Math" panose="02040503050406030204" pitchFamily="18" charset="0"/>
                      </a:rPr>
                      <m:t>𝑛</m:t>
                    </m:r>
                  </m:oMath>
                </a14:m>
                <a:r>
                  <a:rPr lang="en-US" b="0" dirty="0"/>
                  <a:t> multiplications and </a:t>
                </a:r>
                <a14:m>
                  <m:oMath xmlns:m="http://schemas.openxmlformats.org/officeDocument/2006/math">
                    <m:r>
                      <a:rPr lang="en-US" b="0" i="1" smtClean="0">
                        <a:latin typeface="Cambria Math" panose="02040503050406030204" pitchFamily="18" charset="0"/>
                      </a:rPr>
                      <m:t>𝑛</m:t>
                    </m:r>
                  </m:oMath>
                </a14:m>
                <a:r>
                  <a:rPr lang="en-US" b="0" dirty="0"/>
                  <a:t> additions.</a:t>
                </a:r>
              </a:p>
              <a:p>
                <a:r>
                  <a:rPr lang="en-US" b="0" dirty="0"/>
                  <a:t>It is an optimal method.</a:t>
                </a:r>
              </a:p>
              <a:p>
                <a:r>
                  <a:rPr lang="en-US" dirty="0"/>
                  <a:t>This is useful because we can approximate an arbitrary function, say a sine wave, with a polynomial.</a:t>
                </a:r>
              </a:p>
              <a:p>
                <a:r>
                  <a:rPr lang="en-US" b="0" dirty="0"/>
                  <a:t>We can then calculate approximate sine values using only addition and multiplication.</a:t>
                </a: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341" t="-1599" r="-102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9EDBEA76-75BE-4877-AF5C-B8E80BFFBBAF}" type="slidenum">
              <a:rPr lang="en-US" smtClean="0"/>
              <a:t>12</a:t>
            </a:fld>
            <a:endParaRPr lang="en-US"/>
          </a:p>
        </p:txBody>
      </p:sp>
    </p:spTree>
    <p:extLst>
      <p:ext uri="{BB962C8B-B14F-4D97-AF65-F5344CB8AC3E}">
        <p14:creationId xmlns:p14="http://schemas.microsoft.com/office/powerpoint/2010/main" val="36890103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Lagrange Interpolation Example 1</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If we are given </a:t>
                </a:r>
                <a14:m>
                  <m:oMath xmlns:m="http://schemas.openxmlformats.org/officeDocument/2006/math">
                    <m:r>
                      <a:rPr lang="en-US" i="1" dirty="0" smtClean="0">
                        <a:latin typeface="Cambria Math" panose="02040503050406030204" pitchFamily="18" charset="0"/>
                      </a:rPr>
                      <m:t>𝑛</m:t>
                    </m:r>
                  </m:oMath>
                </a14:m>
                <a:r>
                  <a:rPr lang="en-US" dirty="0"/>
                  <a:t> data points, we can form a polynomial of degree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 using the Lagrange interpolating formula.</a:t>
                </a:r>
              </a:p>
              <a:p>
                <a:r>
                  <a:rPr lang="en-US" dirty="0"/>
                  <a:t>Say we have three data points; </a:t>
                </a:r>
                <a14:m>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e>
                    </m:d>
                    <m:r>
                      <a:rPr lang="en-US" b="0" i="1" smtClean="0">
                        <a:latin typeface="Cambria Math" panose="02040503050406030204" pitchFamily="18" charset="0"/>
                      </a:rPr>
                      <m:t>, </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2</m:t>
                            </m:r>
                          </m:sub>
                        </m:sSub>
                      </m:e>
                    </m:d>
                    <m:r>
                      <a:rPr lang="en-US" b="0" i="1" smtClean="0">
                        <a:latin typeface="Cambria Math" panose="02040503050406030204" pitchFamily="18" charset="0"/>
                      </a:rPr>
                      <m:t>,</m:t>
                    </m:r>
                  </m:oMath>
                </a14:m>
                <a:r>
                  <a:rPr lang="en-US" dirty="0"/>
                  <a:t> and </a:t>
                </a:r>
                <a14:m>
                  <m:oMath xmlns:m="http://schemas.openxmlformats.org/officeDocument/2006/math">
                    <m:d>
                      <m:dPr>
                        <m:ctrlPr>
                          <a:rPr lang="en-US" b="0" i="1" dirty="0" smtClean="0">
                            <a:latin typeface="Cambria Math" panose="02040503050406030204" pitchFamily="18" charset="0"/>
                          </a:rPr>
                        </m:ctrlPr>
                      </m:d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𝑥</m:t>
                            </m:r>
                          </m:e>
                          <m:sub>
                            <m:r>
                              <a:rPr lang="en-US" b="0" i="1" dirty="0" smtClean="0">
                                <a:latin typeface="Cambria Math" panose="02040503050406030204" pitchFamily="18" charset="0"/>
                              </a:rPr>
                              <m:t>3</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𝑦</m:t>
                            </m:r>
                          </m:e>
                          <m:sub>
                            <m:r>
                              <a:rPr lang="en-US" b="0" i="1" dirty="0" smtClean="0">
                                <a:latin typeface="Cambria Math" panose="02040503050406030204" pitchFamily="18" charset="0"/>
                              </a:rPr>
                              <m:t>3</m:t>
                            </m:r>
                          </m:sub>
                        </m:sSub>
                      </m:e>
                    </m:d>
                  </m:oMath>
                </a14:m>
                <a:r>
                  <a:rPr lang="en-US" dirty="0"/>
                  <a:t>, the Lagrange interpolating polynomial is,</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2</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3</m:t>
                              </m:r>
                            </m:sub>
                          </m:sSub>
                          <m:r>
                            <a:rPr lang="en-US" b="0" i="1" smtClean="0">
                              <a:latin typeface="Cambria Math" panose="02040503050406030204" pitchFamily="18" charset="0"/>
                            </a:rPr>
                            <m:t>)</m:t>
                          </m:r>
                        </m:num>
                        <m:den>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3</m:t>
                              </m:r>
                            </m:sub>
                          </m:sSub>
                          <m:r>
                            <a:rPr lang="en-US" i="1">
                              <a:latin typeface="Cambria Math" panose="02040503050406030204" pitchFamily="18" charset="0"/>
                            </a:rPr>
                            <m:t>)</m:t>
                          </m:r>
                        </m:den>
                      </m:f>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2</m:t>
                          </m:r>
                        </m:sub>
                      </m:sSub>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3</m:t>
                              </m:r>
                            </m:sub>
                          </m:sSub>
                          <m:r>
                            <a:rPr lang="en-US" i="1">
                              <a:latin typeface="Cambria Math" panose="02040503050406030204" pitchFamily="18" charset="0"/>
                            </a:rPr>
                            <m:t>)</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3</m:t>
                              </m:r>
                            </m:sub>
                          </m:sSub>
                          <m:r>
                            <a:rPr lang="en-US" i="1">
                              <a:latin typeface="Cambria Math" panose="02040503050406030204" pitchFamily="18" charset="0"/>
                            </a:rPr>
                            <m:t>)</m:t>
                          </m:r>
                        </m:den>
                      </m:f>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3</m:t>
                          </m:r>
                        </m:sub>
                      </m:sSub>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r>
                            <a:rPr lang="en-US" i="1">
                              <a:latin typeface="Cambria Math" panose="02040503050406030204" pitchFamily="18" charset="0"/>
                            </a:rPr>
                            <m:t>)</m:t>
                          </m:r>
                        </m:num>
                        <m:den>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2</m:t>
                              </m:r>
                            </m:sub>
                          </m:sSub>
                          <m:r>
                            <a:rPr lang="en-US" i="1">
                              <a:latin typeface="Cambria Math" panose="02040503050406030204" pitchFamily="18" charset="0"/>
                            </a:rPr>
                            <m:t>)</m:t>
                          </m:r>
                        </m:den>
                      </m:f>
                    </m:oMath>
                  </m:oMathPara>
                </a14:m>
                <a:endParaRPr lang="en-US" dirty="0"/>
              </a:p>
              <a:p>
                <a:r>
                  <a:rPr lang="en-US" dirty="0"/>
                  <a:t>What is the value of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2</m:t>
                        </m:r>
                      </m:sub>
                    </m:sSub>
                    <m:d>
                      <m:dPr>
                        <m:ctrlPr>
                          <a:rPr lang="en-US" i="1">
                            <a:latin typeface="Cambria Math" panose="02040503050406030204" pitchFamily="18" charset="0"/>
                          </a:rPr>
                        </m:ctrlPr>
                      </m:dPr>
                      <m:e>
                        <m:r>
                          <a:rPr lang="en-US" i="1">
                            <a:latin typeface="Cambria Math" panose="02040503050406030204" pitchFamily="18" charset="0"/>
                          </a:rPr>
                          <m:t>𝑥</m:t>
                        </m:r>
                      </m:e>
                    </m:d>
                  </m:oMath>
                </a14:m>
                <a:r>
                  <a:rPr lang="en-US" dirty="0"/>
                  <a:t> at each of the known data points.</a:t>
                </a:r>
              </a:p>
              <a:p>
                <a:pPr lvl="1"/>
                <a:r>
                  <a:rPr lang="en-US" dirty="0"/>
                  <a:t>This is why we constructed the polynomial in the first place!</a:t>
                </a:r>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341" t="-87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9EDBEA76-75BE-4877-AF5C-B8E80BFFBBAF}" type="slidenum">
              <a:rPr lang="en-US" smtClean="0"/>
              <a:t>13</a:t>
            </a:fld>
            <a:endParaRPr lang="en-US"/>
          </a:p>
        </p:txBody>
      </p:sp>
    </p:spTree>
    <p:extLst>
      <p:ext uri="{BB962C8B-B14F-4D97-AF65-F5344CB8AC3E}">
        <p14:creationId xmlns:p14="http://schemas.microsoft.com/office/powerpoint/2010/main" val="26470535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Lagrange Interpolation Example 2</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Find the Lagrange Interpolating Polynomial for the points </a:t>
                </a:r>
                <a14:m>
                  <m:oMath xmlns:m="http://schemas.openxmlformats.org/officeDocument/2006/math">
                    <m:d>
                      <m:dPr>
                        <m:ctrlPr>
                          <a:rPr lang="en-US" i="1">
                            <a:latin typeface="Cambria Math" panose="02040503050406030204" pitchFamily="18" charset="0"/>
                          </a:rPr>
                        </m:ctrlPr>
                      </m:dPr>
                      <m:e>
                        <m:r>
                          <a:rPr lang="en-US" b="0" i="1" smtClean="0">
                            <a:latin typeface="Cambria Math" panose="02040503050406030204" pitchFamily="18" charset="0"/>
                          </a:rPr>
                          <m:t>0</m:t>
                        </m:r>
                        <m:r>
                          <a:rPr lang="en-US" i="1">
                            <a:latin typeface="Cambria Math" panose="02040503050406030204" pitchFamily="18" charset="0"/>
                          </a:rPr>
                          <m:t>,</m:t>
                        </m:r>
                        <m:r>
                          <a:rPr lang="en-US" b="0" i="1" smtClean="0">
                            <a:latin typeface="Cambria Math" panose="02040503050406030204" pitchFamily="18" charset="0"/>
                          </a:rPr>
                          <m:t>1</m:t>
                        </m:r>
                      </m:e>
                    </m:d>
                    <m:r>
                      <a:rPr lang="en-US" i="1">
                        <a:latin typeface="Cambria Math" panose="02040503050406030204" pitchFamily="18" charset="0"/>
                      </a:rPr>
                      <m:t>, </m:t>
                    </m:r>
                    <m:d>
                      <m:dPr>
                        <m:ctrlPr>
                          <a:rPr lang="en-US" i="1">
                            <a:latin typeface="Cambria Math" panose="02040503050406030204" pitchFamily="18" charset="0"/>
                          </a:rPr>
                        </m:ctrlPr>
                      </m:dPr>
                      <m:e>
                        <m:r>
                          <a:rPr lang="en-US" b="0" i="1" smtClean="0">
                            <a:latin typeface="Cambria Math" panose="02040503050406030204" pitchFamily="18" charset="0"/>
                          </a:rPr>
                          <m:t>2</m:t>
                        </m:r>
                        <m:r>
                          <a:rPr lang="en-US" i="1">
                            <a:latin typeface="Cambria Math" panose="02040503050406030204" pitchFamily="18" charset="0"/>
                          </a:rPr>
                          <m:t>,</m:t>
                        </m:r>
                        <m:r>
                          <a:rPr lang="en-US" b="0" i="1" smtClean="0">
                            <a:latin typeface="Cambria Math" panose="02040503050406030204" pitchFamily="18" charset="0"/>
                          </a:rPr>
                          <m:t>2</m:t>
                        </m:r>
                      </m:e>
                    </m:d>
                    <m:r>
                      <a:rPr lang="en-US" i="1">
                        <a:latin typeface="Cambria Math" panose="02040503050406030204" pitchFamily="18" charset="0"/>
                      </a:rPr>
                      <m:t>,</m:t>
                    </m:r>
                    <m:r>
                      <a:rPr lang="en-US" b="0" i="1" smtClean="0">
                        <a:latin typeface="Cambria Math" panose="02040503050406030204" pitchFamily="18" charset="0"/>
                      </a:rPr>
                      <m:t> </m:t>
                    </m:r>
                  </m:oMath>
                </a14:m>
                <a:r>
                  <a:rPr lang="en-US" dirty="0"/>
                  <a:t> and </a:t>
                </a:r>
                <a14:m>
                  <m:oMath xmlns:m="http://schemas.openxmlformats.org/officeDocument/2006/math">
                    <m:d>
                      <m:dPr>
                        <m:ctrlPr>
                          <a:rPr lang="en-US" i="1" dirty="0">
                            <a:latin typeface="Cambria Math" panose="02040503050406030204" pitchFamily="18" charset="0"/>
                          </a:rPr>
                        </m:ctrlPr>
                      </m:dPr>
                      <m:e>
                        <m:r>
                          <a:rPr lang="en-US" b="0" i="1" dirty="0" smtClean="0">
                            <a:latin typeface="Cambria Math" panose="02040503050406030204" pitchFamily="18" charset="0"/>
                          </a:rPr>
                          <m:t>3</m:t>
                        </m:r>
                        <m:r>
                          <a:rPr lang="en-US" i="1" dirty="0">
                            <a:latin typeface="Cambria Math" panose="02040503050406030204" pitchFamily="18" charset="0"/>
                          </a:rPr>
                          <m:t>,</m:t>
                        </m:r>
                        <m:r>
                          <a:rPr lang="en-US" b="0" i="1" dirty="0" smtClean="0">
                            <a:latin typeface="Cambria Math" panose="02040503050406030204" pitchFamily="18" charset="0"/>
                          </a:rPr>
                          <m:t>4</m:t>
                        </m:r>
                      </m:e>
                    </m:d>
                    <m:r>
                      <a:rPr lang="en-US" b="0" i="0" dirty="0" smtClean="0">
                        <a:latin typeface="Cambria Math" panose="02040503050406030204" pitchFamily="18" charset="0"/>
                      </a:rPr>
                      <m:t>.</m:t>
                    </m:r>
                  </m:oMath>
                </a14:m>
                <a:endParaRPr lang="en-US" b="0" dirty="0"/>
              </a:p>
              <a:p>
                <a:r>
                  <a:rPr lang="en-US" dirty="0"/>
                  <a:t>Let’s plug into the polynomial from before,</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2</m:t>
                          </m:r>
                        </m:sub>
                      </m:sSub>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r>
                        <a:rPr lang="en-US" b="0" i="1" smtClean="0">
                          <a:latin typeface="Cambria Math" panose="02040503050406030204" pitchFamily="18" charset="0"/>
                        </a:rPr>
                        <m:t>1</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−2)(</m:t>
                          </m:r>
                          <m:r>
                            <a:rPr lang="en-US" i="1">
                              <a:latin typeface="Cambria Math" panose="02040503050406030204" pitchFamily="18" charset="0"/>
                            </a:rPr>
                            <m:t>𝑥</m:t>
                          </m:r>
                          <m:r>
                            <a:rPr lang="en-US" i="1">
                              <a:latin typeface="Cambria Math" panose="02040503050406030204" pitchFamily="18" charset="0"/>
                            </a:rPr>
                            <m:t>−3)</m:t>
                          </m:r>
                        </m:num>
                        <m:den>
                          <m:r>
                            <a:rPr lang="en-US" i="1">
                              <a:latin typeface="Cambria Math" panose="02040503050406030204" pitchFamily="18" charset="0"/>
                            </a:rPr>
                            <m:t>(</m:t>
                          </m:r>
                          <m:r>
                            <a:rPr lang="en-US" b="0" i="1" smtClean="0">
                              <a:latin typeface="Cambria Math" panose="02040503050406030204" pitchFamily="18" charset="0"/>
                            </a:rPr>
                            <m:t>0</m:t>
                          </m:r>
                          <m:r>
                            <a:rPr lang="en-US" i="1">
                              <a:latin typeface="Cambria Math" panose="02040503050406030204" pitchFamily="18" charset="0"/>
                            </a:rPr>
                            <m:t>−</m:t>
                          </m:r>
                          <m:r>
                            <a:rPr lang="en-US" b="0" i="1" smtClean="0">
                              <a:latin typeface="Cambria Math" panose="02040503050406030204" pitchFamily="18" charset="0"/>
                            </a:rPr>
                            <m:t>2</m:t>
                          </m:r>
                          <m:r>
                            <a:rPr lang="en-US" i="1">
                              <a:latin typeface="Cambria Math" panose="02040503050406030204" pitchFamily="18" charset="0"/>
                            </a:rPr>
                            <m:t>)(</m:t>
                          </m:r>
                          <m:r>
                            <a:rPr lang="en-US" b="0" i="1" smtClean="0">
                              <a:latin typeface="Cambria Math" panose="02040503050406030204" pitchFamily="18" charset="0"/>
                            </a:rPr>
                            <m:t>0</m:t>
                          </m:r>
                          <m:r>
                            <a:rPr lang="en-US" i="1">
                              <a:latin typeface="Cambria Math" panose="02040503050406030204" pitchFamily="18" charset="0"/>
                            </a:rPr>
                            <m:t>−</m:t>
                          </m:r>
                          <m:r>
                            <a:rPr lang="en-US" b="0" i="1" smtClean="0">
                              <a:latin typeface="Cambria Math" panose="02040503050406030204" pitchFamily="18" charset="0"/>
                            </a:rPr>
                            <m:t>3</m:t>
                          </m:r>
                          <m:r>
                            <a:rPr lang="en-US" i="1">
                              <a:latin typeface="Cambria Math" panose="02040503050406030204" pitchFamily="18" charset="0"/>
                            </a:rPr>
                            <m:t>)</m:t>
                          </m:r>
                        </m:den>
                      </m:f>
                      <m:r>
                        <a:rPr lang="en-US" i="1">
                          <a:latin typeface="Cambria Math" panose="02040503050406030204" pitchFamily="18" charset="0"/>
                        </a:rPr>
                        <m:t>+</m:t>
                      </m:r>
                      <m:r>
                        <a:rPr lang="en-US" b="0" i="1" smtClean="0">
                          <a:latin typeface="Cambria Math" panose="02040503050406030204" pitchFamily="18" charset="0"/>
                        </a:rPr>
                        <m:t>2</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−0)(</m:t>
                          </m:r>
                          <m:r>
                            <a:rPr lang="en-US" i="1">
                              <a:latin typeface="Cambria Math" panose="02040503050406030204" pitchFamily="18" charset="0"/>
                            </a:rPr>
                            <m:t>𝑥</m:t>
                          </m:r>
                          <m:r>
                            <a:rPr lang="en-US" i="1">
                              <a:latin typeface="Cambria Math" panose="02040503050406030204" pitchFamily="18" charset="0"/>
                            </a:rPr>
                            <m:t>−3)</m:t>
                          </m:r>
                        </m:num>
                        <m:den>
                          <m:r>
                            <a:rPr lang="en-US" i="1">
                              <a:latin typeface="Cambria Math" panose="02040503050406030204" pitchFamily="18" charset="0"/>
                            </a:rPr>
                            <m:t>(</m:t>
                          </m:r>
                          <m:r>
                            <a:rPr lang="en-US" b="0" i="1" smtClean="0">
                              <a:latin typeface="Cambria Math" panose="02040503050406030204" pitchFamily="18" charset="0"/>
                            </a:rPr>
                            <m:t>2</m:t>
                          </m:r>
                          <m:r>
                            <a:rPr lang="en-US" i="1">
                              <a:latin typeface="Cambria Math" panose="02040503050406030204" pitchFamily="18" charset="0"/>
                            </a:rPr>
                            <m:t>−</m:t>
                          </m:r>
                          <m:r>
                            <a:rPr lang="en-US" b="0" i="1" smtClean="0">
                              <a:latin typeface="Cambria Math" panose="02040503050406030204" pitchFamily="18" charset="0"/>
                            </a:rPr>
                            <m:t>0</m:t>
                          </m:r>
                          <m:r>
                            <a:rPr lang="en-US" i="1">
                              <a:latin typeface="Cambria Math" panose="02040503050406030204" pitchFamily="18" charset="0"/>
                            </a:rPr>
                            <m:t>)(</m:t>
                          </m:r>
                          <m:r>
                            <a:rPr lang="en-US" b="0" i="1" smtClean="0">
                              <a:latin typeface="Cambria Math" panose="02040503050406030204" pitchFamily="18" charset="0"/>
                            </a:rPr>
                            <m:t>2</m:t>
                          </m:r>
                          <m:r>
                            <a:rPr lang="en-US" i="1">
                              <a:latin typeface="Cambria Math" panose="02040503050406030204" pitchFamily="18" charset="0"/>
                            </a:rPr>
                            <m:t>−</m:t>
                          </m:r>
                          <m:r>
                            <a:rPr lang="en-US" b="0" i="1" smtClean="0">
                              <a:latin typeface="Cambria Math" panose="02040503050406030204" pitchFamily="18" charset="0"/>
                            </a:rPr>
                            <m:t>3</m:t>
                          </m:r>
                          <m:r>
                            <a:rPr lang="en-US" i="1">
                              <a:latin typeface="Cambria Math" panose="02040503050406030204" pitchFamily="18" charset="0"/>
                            </a:rPr>
                            <m:t>)</m:t>
                          </m:r>
                        </m:den>
                      </m:f>
                      <m:r>
                        <a:rPr lang="en-US" i="1">
                          <a:latin typeface="Cambria Math" panose="02040503050406030204" pitchFamily="18" charset="0"/>
                        </a:rPr>
                        <m:t>+</m:t>
                      </m:r>
                      <m:r>
                        <a:rPr lang="en-US" b="0" i="1" smtClean="0">
                          <a:latin typeface="Cambria Math" panose="02040503050406030204" pitchFamily="18" charset="0"/>
                        </a:rPr>
                        <m:t>4</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−0)(</m:t>
                          </m:r>
                          <m:r>
                            <a:rPr lang="en-US" i="1">
                              <a:latin typeface="Cambria Math" panose="02040503050406030204" pitchFamily="18" charset="0"/>
                            </a:rPr>
                            <m:t>𝑥</m:t>
                          </m:r>
                          <m:r>
                            <a:rPr lang="en-US" i="1">
                              <a:latin typeface="Cambria Math" panose="02040503050406030204" pitchFamily="18" charset="0"/>
                            </a:rPr>
                            <m:t>−2)</m:t>
                          </m:r>
                        </m:num>
                        <m:den>
                          <m:r>
                            <a:rPr lang="en-US" i="1">
                              <a:latin typeface="Cambria Math" panose="02040503050406030204" pitchFamily="18" charset="0"/>
                            </a:rPr>
                            <m:t>(</m:t>
                          </m:r>
                          <m:r>
                            <a:rPr lang="en-US" b="0" i="1" smtClean="0">
                              <a:latin typeface="Cambria Math" panose="02040503050406030204" pitchFamily="18" charset="0"/>
                            </a:rPr>
                            <m:t>3</m:t>
                          </m:r>
                          <m:r>
                            <a:rPr lang="en-US" i="1">
                              <a:latin typeface="Cambria Math" panose="02040503050406030204" pitchFamily="18" charset="0"/>
                            </a:rPr>
                            <m:t>−</m:t>
                          </m:r>
                          <m:r>
                            <a:rPr lang="en-US" b="0" i="1" smtClean="0">
                              <a:latin typeface="Cambria Math" panose="02040503050406030204" pitchFamily="18" charset="0"/>
                            </a:rPr>
                            <m:t>0</m:t>
                          </m:r>
                          <m:r>
                            <a:rPr lang="en-US" i="1">
                              <a:latin typeface="Cambria Math" panose="02040503050406030204" pitchFamily="18" charset="0"/>
                            </a:rPr>
                            <m:t>)(</m:t>
                          </m:r>
                          <m:r>
                            <a:rPr lang="en-US" b="0" i="1" smtClean="0">
                              <a:latin typeface="Cambria Math" panose="02040503050406030204" pitchFamily="18" charset="0"/>
                            </a:rPr>
                            <m:t>3</m:t>
                          </m:r>
                          <m:r>
                            <a:rPr lang="en-US" i="1">
                              <a:latin typeface="Cambria Math" panose="02040503050406030204" pitchFamily="18" charset="0"/>
                            </a:rPr>
                            <m:t>−</m:t>
                          </m:r>
                          <m:r>
                            <a:rPr lang="en-US" b="0" i="1" smtClean="0">
                              <a:latin typeface="Cambria Math" panose="02040503050406030204" pitchFamily="18" charset="0"/>
                            </a:rPr>
                            <m:t>2</m:t>
                          </m:r>
                          <m:r>
                            <a:rPr lang="en-US" i="1">
                              <a:latin typeface="Cambria Math" panose="02040503050406030204" pitchFamily="18" charset="0"/>
                            </a:rPr>
                            <m:t>)</m:t>
                          </m:r>
                        </m:den>
                      </m:f>
                    </m:oMath>
                  </m:oMathPara>
                </a14:m>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2</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6</m:t>
                          </m:r>
                        </m:den>
                      </m:f>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−5</m:t>
                          </m:r>
                          <m:r>
                            <a:rPr lang="en-US" b="0" i="1" smtClean="0">
                              <a:latin typeface="Cambria Math" panose="02040503050406030204" pitchFamily="18" charset="0"/>
                            </a:rPr>
                            <m:t>𝑥</m:t>
                          </m:r>
                          <m:r>
                            <a:rPr lang="en-US" b="0" i="1" smtClean="0">
                              <a:latin typeface="Cambria Math" panose="02040503050406030204" pitchFamily="18" charset="0"/>
                            </a:rPr>
                            <m:t>+6</m:t>
                          </m:r>
                        </m:e>
                      </m:d>
                      <m:r>
                        <a:rPr lang="en-US" b="0" i="1" smtClean="0">
                          <a:latin typeface="Cambria Math" panose="02040503050406030204" pitchFamily="18" charset="0"/>
                        </a:rPr>
                        <m:t>+2</m:t>
                      </m:r>
                      <m:d>
                        <m:dPr>
                          <m:ctrlPr>
                            <a:rPr lang="en-US" b="0" i="1" smtClean="0">
                              <a:latin typeface="Cambria Math" panose="02040503050406030204" pitchFamily="18" charset="0"/>
                            </a:rPr>
                          </m:ctrlPr>
                        </m:dPr>
                        <m:e>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e>
                      </m:d>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−3</m:t>
                          </m:r>
                          <m:r>
                            <a:rPr lang="en-US" b="0" i="1" smtClean="0">
                              <a:latin typeface="Cambria Math" panose="02040503050406030204" pitchFamily="18" charset="0"/>
                            </a:rPr>
                            <m:t>𝑥</m:t>
                          </m:r>
                        </m:e>
                      </m:d>
                      <m:r>
                        <a:rPr lang="en-US" b="0" i="1" smtClean="0">
                          <a:latin typeface="Cambria Math" panose="02040503050406030204" pitchFamily="18" charset="0"/>
                        </a:rPr>
                        <m:t>+4</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3</m:t>
                              </m:r>
                            </m:den>
                          </m:f>
                        </m:e>
                      </m:d>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−2</m:t>
                          </m:r>
                          <m:r>
                            <a:rPr lang="en-US" b="0" i="1" smtClean="0">
                              <a:latin typeface="Cambria Math" panose="02040503050406030204" pitchFamily="18" charset="0"/>
                            </a:rPr>
                            <m:t>𝑥</m:t>
                          </m:r>
                        </m:e>
                      </m:d>
                    </m:oMath>
                  </m:oMathPara>
                </a14:m>
                <a:endParaRPr lang="en-US" b="0" dirty="0"/>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2</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𝑥</m:t>
                      </m:r>
                      <m:r>
                        <a:rPr lang="en-US" b="0" i="1" smtClean="0">
                          <a:latin typeface="Cambria Math" panose="02040503050406030204" pitchFamily="18" charset="0"/>
                        </a:rPr>
                        <m:t>+1</m:t>
                      </m:r>
                    </m:oMath>
                  </m:oMathPara>
                </a14:m>
                <a:endParaRPr lang="en-US" b="0" dirty="0"/>
              </a:p>
              <a:p>
                <a:r>
                  <a:rPr lang="en-US" dirty="0"/>
                  <a:t>We should ensure that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2</m:t>
                        </m:r>
                      </m:sub>
                    </m:sSub>
                    <m:d>
                      <m:dPr>
                        <m:ctrlPr>
                          <a:rPr lang="en-US" i="1">
                            <a:latin typeface="Cambria Math" panose="02040503050406030204" pitchFamily="18" charset="0"/>
                          </a:rPr>
                        </m:ctrlPr>
                      </m:dPr>
                      <m:e>
                        <m:r>
                          <a:rPr lang="en-US" b="0" i="1" smtClean="0">
                            <a:latin typeface="Cambria Math" panose="02040503050406030204" pitchFamily="18" charset="0"/>
                          </a:rPr>
                          <m:t>0</m:t>
                        </m:r>
                      </m:e>
                    </m:d>
                    <m:r>
                      <a:rPr lang="en-US" i="1">
                        <a:latin typeface="Cambria Math" panose="02040503050406030204" pitchFamily="18" charset="0"/>
                      </a:rPr>
                      <m:t>=</m:t>
                    </m:r>
                    <m:r>
                      <a:rPr lang="en-US" b="0" i="1" smtClean="0">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2</m:t>
                        </m:r>
                      </m:sub>
                    </m:sSub>
                    <m:d>
                      <m:dPr>
                        <m:ctrlPr>
                          <a:rPr lang="en-US" i="1">
                            <a:latin typeface="Cambria Math" panose="02040503050406030204" pitchFamily="18" charset="0"/>
                          </a:rPr>
                        </m:ctrlPr>
                      </m:dPr>
                      <m:e>
                        <m:r>
                          <a:rPr lang="en-US" b="0" i="1" smtClean="0">
                            <a:latin typeface="Cambria Math" panose="02040503050406030204" pitchFamily="18" charset="0"/>
                          </a:rPr>
                          <m:t>2</m:t>
                        </m:r>
                      </m:e>
                    </m:d>
                    <m:r>
                      <a:rPr lang="en-US" i="1">
                        <a:latin typeface="Cambria Math" panose="02040503050406030204" pitchFamily="18" charset="0"/>
                      </a:rPr>
                      <m:t>=</m:t>
                    </m:r>
                    <m:r>
                      <a:rPr lang="en-US" b="0" i="1" smtClean="0">
                        <a:latin typeface="Cambria Math" panose="02040503050406030204" pitchFamily="18" charset="0"/>
                      </a:rPr>
                      <m:t>2,</m:t>
                    </m:r>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2</m:t>
                        </m:r>
                      </m:sub>
                    </m:sSub>
                    <m:d>
                      <m:dPr>
                        <m:ctrlPr>
                          <a:rPr lang="en-US" i="1">
                            <a:latin typeface="Cambria Math" panose="02040503050406030204" pitchFamily="18" charset="0"/>
                          </a:rPr>
                        </m:ctrlPr>
                      </m:dPr>
                      <m:e>
                        <m:r>
                          <a:rPr lang="en-US" b="0" i="1" smtClean="0">
                            <a:latin typeface="Cambria Math" panose="02040503050406030204" pitchFamily="18" charset="0"/>
                          </a:rPr>
                          <m:t>3</m:t>
                        </m:r>
                      </m:e>
                    </m:d>
                    <m:r>
                      <a:rPr lang="en-US" i="1">
                        <a:latin typeface="Cambria Math" panose="02040503050406030204" pitchFamily="18" charset="0"/>
                      </a:rPr>
                      <m:t>=</m:t>
                    </m:r>
                    <m:r>
                      <a:rPr lang="en-US" b="0" i="1" smtClean="0">
                        <a:latin typeface="Cambria Math" panose="02040503050406030204" pitchFamily="18" charset="0"/>
                      </a:rPr>
                      <m:t>4</m:t>
                    </m:r>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341" t="-87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9EDBEA76-75BE-4877-AF5C-B8E80BFFBBAF}" type="slidenum">
              <a:rPr lang="en-US" smtClean="0"/>
              <a:t>14</a:t>
            </a:fld>
            <a:endParaRPr lang="en-US"/>
          </a:p>
        </p:txBody>
      </p:sp>
    </p:spTree>
    <p:extLst>
      <p:ext uri="{BB962C8B-B14F-4D97-AF65-F5344CB8AC3E}">
        <p14:creationId xmlns:p14="http://schemas.microsoft.com/office/powerpoint/2010/main" val="22553774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Lagrange Interpolating Polynomial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To generalize this, we first define the polynomial,</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𝑘</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f>
                        <m:fPr>
                          <m:ctrlPr>
                            <a:rPr lang="en-US" i="1">
                              <a:latin typeface="Cambria Math" panose="02040503050406030204" pitchFamily="18" charset="0"/>
                            </a:rPr>
                          </m:ctrlPr>
                        </m:fPr>
                        <m:num>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𝑘</m:t>
                                  </m:r>
                                  <m:r>
                                    <a:rPr lang="en-US" b="0" i="1" smtClean="0">
                                      <a:latin typeface="Cambria Math" panose="02040503050406030204" pitchFamily="18" charset="0"/>
                                    </a:rPr>
                                    <m:t>−1</m:t>
                                  </m:r>
                                </m:sub>
                              </m:sSub>
                            </m:e>
                          </m:d>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𝑘</m:t>
                                  </m:r>
                                  <m:r>
                                    <a:rPr lang="en-US" b="0" i="1" smtClean="0">
                                      <a:latin typeface="Cambria Math" panose="02040503050406030204" pitchFamily="18" charset="0"/>
                                    </a:rPr>
                                    <m:t>+1</m:t>
                                  </m:r>
                                </m:sub>
                              </m:sSub>
                            </m:e>
                          </m:d>
                          <m:r>
                            <a:rPr lang="en-US" b="0" i="1" smtClean="0">
                              <a:latin typeface="Cambria Math" panose="02040503050406030204" pitchFamily="18" charset="0"/>
                            </a:rPr>
                            <m:t>…</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𝑛</m:t>
                              </m:r>
                            </m:sub>
                          </m:sSub>
                          <m:r>
                            <a:rPr lang="en-US" i="1">
                              <a:latin typeface="Cambria Math" panose="02040503050406030204" pitchFamily="18" charset="0"/>
                            </a:rPr>
                            <m:t>)</m:t>
                          </m:r>
                        </m:num>
                        <m:den>
                          <m:d>
                            <m:dPr>
                              <m:ctrlPr>
                                <a:rPr lang="en-US" i="1">
                                  <a:latin typeface="Cambria Math" panose="02040503050406030204" pitchFamily="18" charset="0"/>
                                </a:rPr>
                              </m:ctrlPr>
                            </m:dPr>
                            <m:e>
                              <m:sSub>
                                <m:sSubPr>
                                  <m:ctrlPr>
                                    <a:rPr lang="en-US" b="0" i="1" smtClean="0">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𝑘</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e>
                          </m:d>
                          <m:r>
                            <a:rPr lang="en-US" i="1">
                              <a:latin typeface="Cambria Math" panose="02040503050406030204" pitchFamily="18" charset="0"/>
                            </a:rPr>
                            <m:t>…</m:t>
                          </m:r>
                          <m:d>
                            <m:dPr>
                              <m:ctrlPr>
                                <a:rPr lang="en-US" i="1">
                                  <a:latin typeface="Cambria Math" panose="02040503050406030204" pitchFamily="18" charset="0"/>
                                </a:rPr>
                              </m:ctrlPr>
                            </m:dPr>
                            <m:e>
                              <m:sSub>
                                <m:sSubPr>
                                  <m:ctrlPr>
                                    <a:rPr lang="en-US" b="0" i="1" smtClean="0">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𝑘</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𝑘</m:t>
                                  </m:r>
                                  <m:r>
                                    <a:rPr lang="en-US" i="1">
                                      <a:latin typeface="Cambria Math" panose="02040503050406030204" pitchFamily="18" charset="0"/>
                                    </a:rPr>
                                    <m:t>−1</m:t>
                                  </m:r>
                                </m:sub>
                              </m:sSub>
                            </m:e>
                          </m:d>
                          <m:d>
                            <m:dPr>
                              <m:ctrlPr>
                                <a:rPr lang="en-US" i="1">
                                  <a:latin typeface="Cambria Math" panose="02040503050406030204" pitchFamily="18" charset="0"/>
                                </a:rPr>
                              </m:ctrlPr>
                            </m:dPr>
                            <m:e>
                              <m:sSub>
                                <m:sSubPr>
                                  <m:ctrlPr>
                                    <a:rPr lang="en-US" b="0" i="1" smtClean="0">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𝑘</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𝑘</m:t>
                                  </m:r>
                                  <m:r>
                                    <a:rPr lang="en-US" i="1">
                                      <a:latin typeface="Cambria Math" panose="02040503050406030204" pitchFamily="18" charset="0"/>
                                    </a:rPr>
                                    <m:t>+1</m:t>
                                  </m:r>
                                </m:sub>
                              </m:sSub>
                            </m:e>
                          </m:d>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𝑘</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𝑛</m:t>
                              </m:r>
                            </m:sub>
                          </m:sSub>
                          <m:r>
                            <a:rPr lang="en-US" i="1">
                              <a:latin typeface="Cambria Math" panose="02040503050406030204" pitchFamily="18" charset="0"/>
                            </a:rPr>
                            <m:t>)</m:t>
                          </m:r>
                        </m:den>
                      </m:f>
                    </m:oMath>
                  </m:oMathPara>
                </a14:m>
                <a:endParaRPr lang="en-US" dirty="0"/>
              </a:p>
              <a:p>
                <a:r>
                  <a:rPr lang="en-US" dirty="0"/>
                  <a:t>What does this evaluate to at the point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𝑘</m:t>
                        </m:r>
                      </m:sub>
                    </m:sSub>
                  </m:oMath>
                </a14:m>
                <a:r>
                  <a:rPr lang="en-US" dirty="0"/>
                  <a:t>?</a:t>
                </a:r>
              </a:p>
              <a:p>
                <a:r>
                  <a:rPr lang="en-US" dirty="0"/>
                  <a:t>What about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b="0" i="1" smtClean="0">
                            <a:latin typeface="Cambria Math" panose="02040503050406030204" pitchFamily="18" charset="0"/>
                          </a:rPr>
                          <m:t>𝑗</m:t>
                        </m:r>
                      </m:sub>
                    </m:sSub>
                  </m:oMath>
                </a14:m>
                <a:r>
                  <a:rPr lang="en-US" dirty="0"/>
                  <a:t> where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𝑗</m:t>
                        </m:r>
                      </m:sub>
                    </m:sSub>
                  </m:oMath>
                </a14:m>
                <a:r>
                  <a:rPr lang="en-US" dirty="0"/>
                  <a:t> is one of the other interpolating points?</a:t>
                </a:r>
              </a:p>
              <a:p>
                <a:r>
                  <a:rPr lang="en-US" dirty="0"/>
                  <a:t>That’s really convenient for us!</a:t>
                </a:r>
              </a:p>
              <a:p>
                <a:r>
                  <a:rPr lang="en-US" dirty="0"/>
                  <a:t>Now we find the full interpolating polynomial by forming the degree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 polynomial</a:t>
                </a:r>
              </a:p>
              <a:p>
                <a:pPr marL="0" indent="0" algn="ctr">
                  <a:buNone/>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𝑛</m:t>
                        </m:r>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𝑛</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𝑛</m:t>
                        </m:r>
                      </m:sub>
                    </m:sSub>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a:t>
                </a:r>
              </a:p>
              <a:p>
                <a:r>
                  <a:rPr lang="en-US" dirty="0"/>
                  <a:t>What does this evaluate to at each of the interpolating points?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341" t="-872" r="-47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9EDBEA76-75BE-4877-AF5C-B8E80BFFBBAF}" type="slidenum">
              <a:rPr lang="en-US" smtClean="0"/>
              <a:t>15</a:t>
            </a:fld>
            <a:endParaRPr lang="en-US"/>
          </a:p>
        </p:txBody>
      </p:sp>
    </p:spTree>
    <p:extLst>
      <p:ext uri="{BB962C8B-B14F-4D97-AF65-F5344CB8AC3E}">
        <p14:creationId xmlns:p14="http://schemas.microsoft.com/office/powerpoint/2010/main" val="1731979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Theorem of Polynomial Interpolation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10000"/>
              </a:bodyPr>
              <a:lstStyle/>
              <a:p>
                <a:r>
                  <a:rPr lang="en-US" dirty="0"/>
                  <a:t>We have found a polynomial whose degree is at most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 </a:t>
                </a:r>
                <a:r>
                  <a:rPr lang="en-US" b="1" i="1" dirty="0"/>
                  <a:t>and</a:t>
                </a:r>
                <a:r>
                  <a:rPr lang="en-US" dirty="0"/>
                  <a:t> goes through the </a:t>
                </a:r>
                <a14:m>
                  <m:oMath xmlns:m="http://schemas.openxmlformats.org/officeDocument/2006/math">
                    <m:r>
                      <a:rPr lang="en-US" b="0" i="1" smtClean="0">
                        <a:latin typeface="Cambria Math" panose="02040503050406030204" pitchFamily="18" charset="0"/>
                      </a:rPr>
                      <m:t>𝑛</m:t>
                    </m:r>
                  </m:oMath>
                </a14:m>
                <a:r>
                  <a:rPr lang="en-US" dirty="0"/>
                  <a:t> data points.</a:t>
                </a:r>
              </a:p>
              <a:p>
                <a:r>
                  <a:rPr lang="en-US" dirty="0"/>
                  <a:t>This is the </a:t>
                </a:r>
                <a:r>
                  <a:rPr lang="en-US" i="1" dirty="0"/>
                  <a:t>only</a:t>
                </a:r>
                <a:r>
                  <a:rPr lang="en-US" dirty="0"/>
                  <a:t> polynomial with those two properties.</a:t>
                </a:r>
              </a:p>
              <a:p>
                <a:pPr marL="0" indent="0">
                  <a:buNone/>
                </a:pPr>
                <a:r>
                  <a:rPr lang="en-US" dirty="0"/>
                  <a:t>Theorem: For any collection of </a:t>
                </a:r>
                <a14:m>
                  <m:oMath xmlns:m="http://schemas.openxmlformats.org/officeDocument/2006/math">
                    <m:r>
                      <a:rPr lang="en-US" b="0" i="1" smtClean="0">
                        <a:latin typeface="Cambria Math" panose="02040503050406030204" pitchFamily="18" charset="0"/>
                      </a:rPr>
                      <m:t>𝑛</m:t>
                    </m:r>
                  </m:oMath>
                </a14:m>
                <a:r>
                  <a:rPr lang="en-US" dirty="0"/>
                  <a:t> data points </a:t>
                </a:r>
                <a14:m>
                  <m:oMath xmlns:m="http://schemas.openxmlformats.org/officeDocument/2006/math">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𝑛</m:t>
                        </m:r>
                      </m:sub>
                    </m:sSub>
                    <m:r>
                      <a:rPr lang="en-US" b="0" i="1" smtClean="0">
                        <a:latin typeface="Cambria Math" panose="02040503050406030204" pitchFamily="18" charset="0"/>
                      </a:rPr>
                      <m:t>)</m:t>
                    </m:r>
                  </m:oMath>
                </a14:m>
                <a:r>
                  <a:rPr lang="en-US" dirty="0"/>
                  <a:t> with distinct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𝑖</m:t>
                        </m:r>
                      </m:sub>
                      <m:sup>
                        <m:r>
                          <a:rPr lang="en-US" b="0" i="1" smtClean="0">
                            <a:latin typeface="Cambria Math" panose="02040503050406030204" pitchFamily="18" charset="0"/>
                          </a:rPr>
                          <m:t>′</m:t>
                        </m:r>
                      </m:sup>
                    </m:sSubSup>
                    <m:r>
                      <a:rPr lang="en-US" b="0" i="1" smtClean="0">
                        <a:latin typeface="Cambria Math" panose="02040503050406030204" pitchFamily="18" charset="0"/>
                      </a:rPr>
                      <m:t>𝑠</m:t>
                    </m:r>
                  </m:oMath>
                </a14:m>
                <a:r>
                  <a:rPr lang="en-US" dirty="0"/>
                  <a:t>, there exists only one polynomial of degree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 or less, that passes through all </a:t>
                </a:r>
                <a14:m>
                  <m:oMath xmlns:m="http://schemas.openxmlformats.org/officeDocument/2006/math">
                    <m:r>
                      <a:rPr lang="en-US" b="0" i="1" smtClean="0">
                        <a:latin typeface="Cambria Math" panose="02040503050406030204" pitchFamily="18" charset="0"/>
                      </a:rPr>
                      <m:t>𝑛</m:t>
                    </m:r>
                  </m:oMath>
                </a14:m>
                <a:r>
                  <a:rPr lang="en-US" dirty="0"/>
                  <a:t> data points.</a:t>
                </a:r>
              </a:p>
              <a:p>
                <a:pPr marL="0" indent="0">
                  <a:buNone/>
                </a:pPr>
                <a:endParaRPr lang="en-US" dirty="0"/>
              </a:p>
              <a:p>
                <a:pPr marL="0" indent="0">
                  <a:buNone/>
                </a:pPr>
                <a:r>
                  <a:rPr lang="en-US" dirty="0"/>
                  <a:t>Proof: Suppose not. If there are two such polynomials, </a:t>
                </a:r>
                <a14:m>
                  <m:oMath xmlns:m="http://schemas.openxmlformats.org/officeDocument/2006/math">
                    <m:r>
                      <a:rPr lang="en-US" b="0" i="1" smtClean="0">
                        <a:latin typeface="Cambria Math" panose="02040503050406030204" pitchFamily="18" charset="0"/>
                      </a:rPr>
                      <m:t>𝑃</m:t>
                    </m:r>
                  </m:oMath>
                </a14:m>
                <a:r>
                  <a:rPr lang="en-US" dirty="0"/>
                  <a:t> and </a:t>
                </a:r>
                <a14:m>
                  <m:oMath xmlns:m="http://schemas.openxmlformats.org/officeDocument/2006/math">
                    <m:r>
                      <a:rPr lang="en-US" b="0" i="1" smtClean="0">
                        <a:latin typeface="Cambria Math" panose="02040503050406030204" pitchFamily="18" charset="0"/>
                      </a:rPr>
                      <m:t>𝑄</m:t>
                    </m:r>
                  </m:oMath>
                </a14:m>
                <a:r>
                  <a:rPr lang="en-US" dirty="0"/>
                  <a:t>, that have degree at most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 and pass through all points. That is </a:t>
                </a:r>
                <a14:m>
                  <m:oMath xmlns:m="http://schemas.openxmlformats.org/officeDocument/2006/math">
                    <m:r>
                      <a:rPr lang="en-US" i="1">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r>
                      <a:rPr lang="en-US" b="0" i="1" smtClean="0">
                        <a:latin typeface="Cambria Math" panose="02040503050406030204" pitchFamily="18" charset="0"/>
                      </a:rPr>
                      <m:t>𝑄</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e>
                    </m:d>
                    <m:r>
                      <a:rPr lang="en-US" b="0" i="1"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m:t>
                    </m:r>
                    <m:r>
                      <a:rPr lang="en-US" i="1">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e>
                    </m:d>
                    <m:r>
                      <a:rPr lang="en-US" b="0" i="1" smtClean="0">
                        <a:latin typeface="Cambria Math" panose="02040503050406030204" pitchFamily="18" charset="0"/>
                      </a:rPr>
                      <m:t>=</m:t>
                    </m:r>
                    <m:r>
                      <a:rPr lang="en-US" b="0" i="1" smtClean="0">
                        <a:latin typeface="Cambria Math" panose="02040503050406030204" pitchFamily="18" charset="0"/>
                      </a:rPr>
                      <m:t>𝑄</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e>
                    </m:d>
                  </m:oMath>
                </a14:m>
                <a:r>
                  <a:rPr lang="en-US" dirty="0"/>
                  <a:t>. </a:t>
                </a:r>
              </a:p>
              <a:p>
                <a:pPr marL="0" indent="0">
                  <a:buNone/>
                </a:pPr>
                <a:r>
                  <a:rPr lang="en-US" dirty="0"/>
                  <a:t>Define a new polynomial </a:t>
                </a:r>
                <a14:m>
                  <m:oMath xmlns:m="http://schemas.openxmlformats.org/officeDocument/2006/math">
                    <m:r>
                      <a:rPr lang="en-US" b="0" i="1" smtClean="0">
                        <a:latin typeface="Cambria Math" panose="02040503050406030204" pitchFamily="18" charset="0"/>
                      </a:rPr>
                      <m:t>𝐻</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𝑄</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At every point </a:t>
                </a:r>
                <a14:m>
                  <m:oMath xmlns:m="http://schemas.openxmlformats.org/officeDocument/2006/math">
                    <m:r>
                      <a:rPr lang="en-US" b="0" i="1" smtClean="0">
                        <a:latin typeface="Cambria Math" panose="02040503050406030204" pitchFamily="18" charset="0"/>
                      </a:rPr>
                      <m:t>𝐻</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r>
                      <a:rPr lang="en-US" b="0" i="1" smtClean="0">
                        <a:latin typeface="Cambria Math" panose="02040503050406030204" pitchFamily="18" charset="0"/>
                      </a:rPr>
                      <m:t>𝐻</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e>
                    </m:d>
                    <m:r>
                      <a:rPr lang="en-US" b="0" i="1" smtClean="0">
                        <a:latin typeface="Cambria Math" panose="02040503050406030204" pitchFamily="18" charset="0"/>
                      </a:rPr>
                      <m:t>=0</m:t>
                    </m:r>
                  </m:oMath>
                </a14:m>
                <a:r>
                  <a:rPr lang="en-US" dirty="0"/>
                  <a:t>.</a:t>
                </a:r>
              </a:p>
              <a:p>
                <a:pPr marL="0" indent="0">
                  <a:buNone/>
                </a:pPr>
                <a:r>
                  <a:rPr lang="en-US" b="1" dirty="0"/>
                  <a:t>However</a:t>
                </a:r>
                <a:r>
                  <a:rPr lang="en-US" dirty="0"/>
                  <a:t>, according to the Fundamental Theorem of Algebra, a polynomial of degree </a:t>
                </a:r>
                <a14:m>
                  <m:oMath xmlns:m="http://schemas.openxmlformats.org/officeDocument/2006/math">
                    <m:r>
                      <a:rPr lang="en-US" b="0" i="1" smtClean="0">
                        <a:latin typeface="Cambria Math" panose="02040503050406030204" pitchFamily="18" charset="0"/>
                      </a:rPr>
                      <m:t>𝑑</m:t>
                    </m:r>
                  </m:oMath>
                </a14:m>
                <a:r>
                  <a:rPr lang="en-US" dirty="0"/>
                  <a:t> can have at most </a:t>
                </a:r>
                <a14:m>
                  <m:oMath xmlns:m="http://schemas.openxmlformats.org/officeDocument/2006/math">
                    <m:r>
                      <a:rPr lang="en-US" b="0" i="1" smtClean="0">
                        <a:latin typeface="Cambria Math" panose="02040503050406030204" pitchFamily="18" charset="0"/>
                      </a:rPr>
                      <m:t>𝑑</m:t>
                    </m:r>
                  </m:oMath>
                </a14:m>
                <a:r>
                  <a:rPr lang="en-US" dirty="0"/>
                  <a:t> zeroes unless it is identical to the zero polynomial. </a:t>
                </a:r>
              </a:p>
              <a:p>
                <a:pPr marL="0" indent="0">
                  <a:buNone/>
                </a:pPr>
                <a:r>
                  <a:rPr lang="en-US" dirty="0"/>
                  <a:t>Thus </a:t>
                </a:r>
                <a14:m>
                  <m:oMath xmlns:m="http://schemas.openxmlformats.org/officeDocument/2006/math">
                    <m:r>
                      <a:rPr lang="en-US" i="1">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𝑄</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477" t="-1163" r="-102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9EDBEA76-75BE-4877-AF5C-B8E80BFFBBAF}" type="slidenum">
              <a:rPr lang="en-US" smtClean="0"/>
              <a:t>16</a:t>
            </a:fld>
            <a:endParaRPr lang="en-US"/>
          </a:p>
        </p:txBody>
      </p:sp>
    </p:spTree>
    <p:extLst>
      <p:ext uri="{BB962C8B-B14F-4D97-AF65-F5344CB8AC3E}">
        <p14:creationId xmlns:p14="http://schemas.microsoft.com/office/powerpoint/2010/main" val="37529479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Lagrange Interpolation Example 3</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69264" y="2052918"/>
                <a:ext cx="9857232" cy="4195481"/>
              </a:xfrm>
            </p:spPr>
            <p:txBody>
              <a:bodyPr>
                <a:normAutofit/>
              </a:bodyPr>
              <a:lstStyle/>
              <a:p>
                <a:r>
                  <a:rPr lang="en-US" dirty="0"/>
                  <a:t>Find the polynomial of degree 3 or less that passes through the points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0,</m:t>
                        </m:r>
                        <m:r>
                          <a:rPr lang="en-US" b="0" i="1" smtClean="0">
                            <a:latin typeface="Cambria Math" panose="02040503050406030204" pitchFamily="18" charset="0"/>
                          </a:rPr>
                          <m:t>2</m:t>
                        </m:r>
                      </m:e>
                    </m:d>
                    <m:r>
                      <a:rPr lang="en-US" i="1">
                        <a:latin typeface="Cambria Math" panose="02040503050406030204" pitchFamily="18" charset="0"/>
                      </a:rPr>
                      <m:t>, </m:t>
                    </m:r>
                    <m:d>
                      <m:dPr>
                        <m:ctrlPr>
                          <a:rPr lang="en-US" i="1">
                            <a:latin typeface="Cambria Math" panose="02040503050406030204" pitchFamily="18" charset="0"/>
                          </a:rPr>
                        </m:ctrlPr>
                      </m:dPr>
                      <m:e>
                        <m:r>
                          <a:rPr lang="en-US" b="0" i="1" smtClean="0">
                            <a:latin typeface="Cambria Math" panose="02040503050406030204" pitchFamily="18" charset="0"/>
                          </a:rPr>
                          <m:t>1,1</m:t>
                        </m:r>
                      </m:e>
                    </m:d>
                    <m:r>
                      <a:rPr lang="en-US" i="1">
                        <a:latin typeface="Cambria Math" panose="02040503050406030204" pitchFamily="18" charset="0"/>
                      </a:rPr>
                      <m:t>,</m:t>
                    </m:r>
                    <m:r>
                      <a:rPr lang="en-US" b="0" i="1" smtClean="0">
                        <a:latin typeface="Cambria Math" panose="02040503050406030204" pitchFamily="18" charset="0"/>
                      </a:rPr>
                      <m:t> (2,0)</m:t>
                    </m:r>
                    <m:r>
                      <a:rPr lang="en-US" i="1">
                        <a:latin typeface="Cambria Math" panose="02040503050406030204" pitchFamily="18" charset="0"/>
                      </a:rPr>
                      <m:t> </m:t>
                    </m:r>
                  </m:oMath>
                </a14:m>
                <a:r>
                  <a:rPr lang="en-US" dirty="0"/>
                  <a:t> and </a:t>
                </a:r>
                <a14:m>
                  <m:oMath xmlns:m="http://schemas.openxmlformats.org/officeDocument/2006/math">
                    <m:d>
                      <m:dPr>
                        <m:ctrlPr>
                          <a:rPr lang="en-US" i="1" dirty="0">
                            <a:latin typeface="Cambria Math" panose="02040503050406030204" pitchFamily="18" charset="0"/>
                          </a:rPr>
                        </m:ctrlPr>
                      </m:dPr>
                      <m:e>
                        <m:r>
                          <a:rPr lang="en-US" i="1" dirty="0">
                            <a:latin typeface="Cambria Math" panose="02040503050406030204" pitchFamily="18" charset="0"/>
                          </a:rPr>
                          <m:t>3,</m:t>
                        </m:r>
                        <m:r>
                          <a:rPr lang="en-US" b="0" i="1" dirty="0" smtClean="0">
                            <a:latin typeface="Cambria Math" panose="02040503050406030204" pitchFamily="18" charset="0"/>
                          </a:rPr>
                          <m:t>−1</m:t>
                        </m:r>
                      </m:e>
                    </m:d>
                    <m:r>
                      <a:rPr lang="en-US" dirty="0">
                        <a:latin typeface="Cambria Math" panose="02040503050406030204" pitchFamily="18" charset="0"/>
                      </a:rPr>
                      <m:t>.</m:t>
                    </m:r>
                  </m:oMath>
                </a14:m>
                <a:endParaRPr lang="en-US" dirty="0"/>
              </a:p>
              <a:p>
                <a:r>
                  <a:rPr lang="en-US" dirty="0"/>
                  <a:t>We form the Lagrange Polynomial as before,</a:t>
                </a:r>
              </a:p>
              <a:p>
                <a:pPr marL="0" indent="0">
                  <a:buNone/>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b="0" i="1" smtClean="0">
                            <a:latin typeface="Cambria Math" panose="02040503050406030204" pitchFamily="18" charset="0"/>
                          </a:rPr>
                          <m:t>3</m:t>
                        </m:r>
                      </m:sub>
                    </m:sSub>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r>
                      <a:rPr lang="en-US" b="0" i="1" smtClean="0">
                        <a:latin typeface="Cambria Math" panose="02040503050406030204" pitchFamily="18" charset="0"/>
                      </a:rPr>
                      <m:t>2</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−1)(</m:t>
                        </m:r>
                        <m:r>
                          <a:rPr lang="en-US" i="1">
                            <a:latin typeface="Cambria Math" panose="02040503050406030204" pitchFamily="18" charset="0"/>
                          </a:rPr>
                          <m:t>𝑥</m:t>
                        </m:r>
                        <m:r>
                          <a:rPr lang="en-US" i="1">
                            <a:latin typeface="Cambria Math" panose="02040503050406030204" pitchFamily="18" charset="0"/>
                          </a:rPr>
                          <m:t>−2)(</m:t>
                        </m:r>
                        <m:r>
                          <a:rPr lang="en-US" i="1">
                            <a:latin typeface="Cambria Math" panose="02040503050406030204" pitchFamily="18" charset="0"/>
                          </a:rPr>
                          <m:t>𝑥</m:t>
                        </m:r>
                        <m:r>
                          <a:rPr lang="en-US" i="1">
                            <a:latin typeface="Cambria Math" panose="02040503050406030204" pitchFamily="18" charset="0"/>
                          </a:rPr>
                          <m:t>−3)</m:t>
                        </m:r>
                      </m:num>
                      <m:den>
                        <m:r>
                          <a:rPr lang="en-US" i="1">
                            <a:latin typeface="Cambria Math" panose="02040503050406030204" pitchFamily="18" charset="0"/>
                          </a:rPr>
                          <m:t>(</m:t>
                        </m:r>
                        <m:r>
                          <a:rPr lang="en-US" b="0" i="1" smtClean="0">
                            <a:latin typeface="Cambria Math" panose="02040503050406030204" pitchFamily="18" charset="0"/>
                          </a:rPr>
                          <m:t>0</m:t>
                        </m:r>
                        <m:r>
                          <a:rPr lang="en-US" i="1">
                            <a:latin typeface="Cambria Math" panose="02040503050406030204" pitchFamily="18" charset="0"/>
                          </a:rPr>
                          <m:t>−1)(</m:t>
                        </m:r>
                        <m:r>
                          <a:rPr lang="en-US" b="0" i="1" smtClean="0">
                            <a:latin typeface="Cambria Math" panose="02040503050406030204" pitchFamily="18" charset="0"/>
                          </a:rPr>
                          <m:t>0</m:t>
                        </m:r>
                        <m:r>
                          <a:rPr lang="en-US" i="1">
                            <a:latin typeface="Cambria Math" panose="02040503050406030204" pitchFamily="18" charset="0"/>
                          </a:rPr>
                          <m:t>−2)(</m:t>
                        </m:r>
                        <m:r>
                          <a:rPr lang="en-US" b="0" i="1" smtClean="0">
                            <a:latin typeface="Cambria Math" panose="02040503050406030204" pitchFamily="18" charset="0"/>
                          </a:rPr>
                          <m:t>0</m:t>
                        </m:r>
                        <m:r>
                          <a:rPr lang="en-US" i="1">
                            <a:latin typeface="Cambria Math" panose="02040503050406030204" pitchFamily="18" charset="0"/>
                          </a:rPr>
                          <m:t>−3)</m:t>
                        </m:r>
                      </m:den>
                    </m:f>
                    <m:r>
                      <a:rPr lang="en-US" i="1">
                        <a:latin typeface="Cambria Math" panose="02040503050406030204" pitchFamily="18" charset="0"/>
                      </a:rPr>
                      <m:t>+</m:t>
                    </m:r>
                    <m:r>
                      <a:rPr lang="en-US" b="0" i="1" smtClean="0">
                        <a:latin typeface="Cambria Math" panose="02040503050406030204" pitchFamily="18" charset="0"/>
                      </a:rPr>
                      <m:t>1</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−0)(</m:t>
                        </m:r>
                        <m:r>
                          <a:rPr lang="en-US" i="1">
                            <a:latin typeface="Cambria Math" panose="02040503050406030204" pitchFamily="18" charset="0"/>
                          </a:rPr>
                          <m:t>𝑥</m:t>
                        </m:r>
                        <m:r>
                          <a:rPr lang="en-US" i="1">
                            <a:latin typeface="Cambria Math" panose="02040503050406030204" pitchFamily="18" charset="0"/>
                          </a:rPr>
                          <m:t>−2)(</m:t>
                        </m:r>
                        <m:r>
                          <a:rPr lang="en-US" i="1">
                            <a:latin typeface="Cambria Math" panose="02040503050406030204" pitchFamily="18" charset="0"/>
                          </a:rPr>
                          <m:t>𝑥</m:t>
                        </m:r>
                        <m:r>
                          <a:rPr lang="en-US" i="1">
                            <a:latin typeface="Cambria Math" panose="02040503050406030204" pitchFamily="18" charset="0"/>
                          </a:rPr>
                          <m:t>−3)</m:t>
                        </m:r>
                      </m:num>
                      <m:den>
                        <m:r>
                          <a:rPr lang="en-US" i="1">
                            <a:latin typeface="Cambria Math" panose="02040503050406030204" pitchFamily="18" charset="0"/>
                          </a:rPr>
                          <m:t>(</m:t>
                        </m:r>
                        <m:r>
                          <a:rPr lang="en-US" b="0" i="1" smtClean="0">
                            <a:latin typeface="Cambria Math" panose="02040503050406030204" pitchFamily="18" charset="0"/>
                          </a:rPr>
                          <m:t>1</m:t>
                        </m:r>
                        <m:r>
                          <a:rPr lang="en-US" i="1">
                            <a:latin typeface="Cambria Math" panose="02040503050406030204" pitchFamily="18" charset="0"/>
                          </a:rPr>
                          <m:t>−</m:t>
                        </m:r>
                        <m:r>
                          <a:rPr lang="en-US" b="0" i="1" smtClean="0">
                            <a:latin typeface="Cambria Math" panose="02040503050406030204" pitchFamily="18" charset="0"/>
                          </a:rPr>
                          <m:t>0</m:t>
                        </m:r>
                        <m:r>
                          <a:rPr lang="en-US" i="1">
                            <a:latin typeface="Cambria Math" panose="02040503050406030204" pitchFamily="18" charset="0"/>
                          </a:rPr>
                          <m:t>)(</m:t>
                        </m:r>
                        <m:r>
                          <a:rPr lang="en-US" b="0" i="1" smtClean="0">
                            <a:latin typeface="Cambria Math" panose="02040503050406030204" pitchFamily="18" charset="0"/>
                          </a:rPr>
                          <m:t>1</m:t>
                        </m:r>
                        <m:r>
                          <a:rPr lang="en-US" i="1">
                            <a:latin typeface="Cambria Math" panose="02040503050406030204" pitchFamily="18" charset="0"/>
                          </a:rPr>
                          <m:t>−2)(</m:t>
                        </m:r>
                        <m:r>
                          <a:rPr lang="en-US" b="0" i="1" smtClean="0">
                            <a:latin typeface="Cambria Math" panose="02040503050406030204" pitchFamily="18" charset="0"/>
                          </a:rPr>
                          <m:t>1</m:t>
                        </m:r>
                        <m:r>
                          <a:rPr lang="en-US" i="1">
                            <a:latin typeface="Cambria Math" panose="02040503050406030204" pitchFamily="18" charset="0"/>
                          </a:rPr>
                          <m:t>−3)</m:t>
                        </m:r>
                      </m:den>
                    </m:f>
                    <m:r>
                      <a:rPr lang="en-US" i="1">
                        <a:latin typeface="Cambria Math" panose="02040503050406030204" pitchFamily="18" charset="0"/>
                      </a:rPr>
                      <m:t>+</m:t>
                    </m:r>
                    <m:r>
                      <a:rPr lang="en-US" b="0" i="1" smtClean="0">
                        <a:latin typeface="Cambria Math" panose="02040503050406030204" pitchFamily="18" charset="0"/>
                      </a:rPr>
                      <m:t>0</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−0)(</m:t>
                        </m:r>
                        <m:r>
                          <a:rPr lang="en-US" i="1">
                            <a:latin typeface="Cambria Math" panose="02040503050406030204" pitchFamily="18" charset="0"/>
                          </a:rPr>
                          <m:t>𝑥</m:t>
                        </m:r>
                        <m:r>
                          <a:rPr lang="en-US" i="1">
                            <a:latin typeface="Cambria Math" panose="02040503050406030204" pitchFamily="18" charset="0"/>
                          </a:rPr>
                          <m:t>−1)(</m:t>
                        </m:r>
                        <m:r>
                          <a:rPr lang="en-US" i="1">
                            <a:latin typeface="Cambria Math" panose="02040503050406030204" pitchFamily="18" charset="0"/>
                          </a:rPr>
                          <m:t>𝑥</m:t>
                        </m:r>
                        <m:r>
                          <a:rPr lang="en-US" i="1">
                            <a:latin typeface="Cambria Math" panose="02040503050406030204" pitchFamily="18" charset="0"/>
                          </a:rPr>
                          <m:t>−3)</m:t>
                        </m:r>
                      </m:num>
                      <m:den>
                        <m:r>
                          <a:rPr lang="en-US" i="1">
                            <a:latin typeface="Cambria Math" panose="02040503050406030204" pitchFamily="18" charset="0"/>
                          </a:rPr>
                          <m:t>(</m:t>
                        </m:r>
                        <m:r>
                          <a:rPr lang="en-US" b="0" i="1" smtClean="0">
                            <a:latin typeface="Cambria Math" panose="02040503050406030204" pitchFamily="18" charset="0"/>
                          </a:rPr>
                          <m:t>2</m:t>
                        </m:r>
                        <m:r>
                          <a:rPr lang="en-US" i="1">
                            <a:latin typeface="Cambria Math" panose="02040503050406030204" pitchFamily="18" charset="0"/>
                          </a:rPr>
                          <m:t>−</m:t>
                        </m:r>
                        <m:r>
                          <a:rPr lang="en-US" b="0" i="1" smtClean="0">
                            <a:latin typeface="Cambria Math" panose="02040503050406030204" pitchFamily="18" charset="0"/>
                          </a:rPr>
                          <m:t>0</m:t>
                        </m:r>
                        <m:r>
                          <a:rPr lang="en-US" i="1">
                            <a:latin typeface="Cambria Math" panose="02040503050406030204" pitchFamily="18" charset="0"/>
                          </a:rPr>
                          <m:t>)(</m:t>
                        </m:r>
                        <m:r>
                          <a:rPr lang="en-US" b="0" i="1" smtClean="0">
                            <a:latin typeface="Cambria Math" panose="02040503050406030204" pitchFamily="18" charset="0"/>
                          </a:rPr>
                          <m:t>2</m:t>
                        </m:r>
                        <m:r>
                          <a:rPr lang="en-US" i="1">
                            <a:latin typeface="Cambria Math" panose="02040503050406030204" pitchFamily="18" charset="0"/>
                          </a:rPr>
                          <m:t>−</m:t>
                        </m:r>
                        <m:r>
                          <a:rPr lang="en-US" b="0" i="1" smtClean="0">
                            <a:latin typeface="Cambria Math" panose="02040503050406030204" pitchFamily="18" charset="0"/>
                          </a:rPr>
                          <m:t>1</m:t>
                        </m:r>
                        <m:r>
                          <a:rPr lang="en-US" i="1">
                            <a:latin typeface="Cambria Math" panose="02040503050406030204" pitchFamily="18" charset="0"/>
                          </a:rPr>
                          <m:t>)(</m:t>
                        </m:r>
                        <m:r>
                          <a:rPr lang="en-US" b="0" i="1" smtClean="0">
                            <a:latin typeface="Cambria Math" panose="02040503050406030204" pitchFamily="18" charset="0"/>
                          </a:rPr>
                          <m:t>2</m:t>
                        </m:r>
                        <m:r>
                          <a:rPr lang="en-US" i="1">
                            <a:latin typeface="Cambria Math" panose="02040503050406030204" pitchFamily="18" charset="0"/>
                          </a:rPr>
                          <m:t>−3)</m:t>
                        </m:r>
                      </m:den>
                    </m:f>
                    <m:r>
                      <a:rPr lang="en-US" b="0" i="0" smtClean="0">
                        <a:latin typeface="Cambria Math" panose="02040503050406030204" pitchFamily="18" charset="0"/>
                      </a:rPr>
                      <m:t>−1</m:t>
                    </m:r>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−0)(</m:t>
                        </m:r>
                        <m:r>
                          <a:rPr lang="en-US" i="1">
                            <a:latin typeface="Cambria Math" panose="02040503050406030204" pitchFamily="18" charset="0"/>
                          </a:rPr>
                          <m:t>𝑥</m:t>
                        </m:r>
                        <m:r>
                          <a:rPr lang="en-US" i="1">
                            <a:latin typeface="Cambria Math" panose="02040503050406030204" pitchFamily="18" charset="0"/>
                          </a:rPr>
                          <m:t>−1)(</m:t>
                        </m:r>
                        <m:r>
                          <a:rPr lang="en-US" i="1">
                            <a:latin typeface="Cambria Math" panose="02040503050406030204" pitchFamily="18" charset="0"/>
                          </a:rPr>
                          <m:t>𝑥</m:t>
                        </m:r>
                        <m:r>
                          <a:rPr lang="en-US" i="1">
                            <a:latin typeface="Cambria Math" panose="02040503050406030204" pitchFamily="18" charset="0"/>
                          </a:rPr>
                          <m:t>−2) </m:t>
                        </m:r>
                      </m:num>
                      <m:den>
                        <m:r>
                          <a:rPr lang="en-US" i="1">
                            <a:latin typeface="Cambria Math" panose="02040503050406030204" pitchFamily="18" charset="0"/>
                          </a:rPr>
                          <m:t>(3−0)</m:t>
                        </m:r>
                        <m:r>
                          <a:rPr lang="en-US" b="0" i="1" smtClean="0">
                            <a:latin typeface="Cambria Math" panose="02040503050406030204" pitchFamily="18" charset="0"/>
                          </a:rPr>
                          <m:t>(3−1)</m:t>
                        </m:r>
                        <m:r>
                          <a:rPr lang="en-US" i="1">
                            <a:latin typeface="Cambria Math" panose="02040503050406030204" pitchFamily="18" charset="0"/>
                          </a:rPr>
                          <m:t>(3−2)</m:t>
                        </m:r>
                      </m:den>
                    </m:f>
                  </m:oMath>
                </a14:m>
                <a:r>
                  <a:rPr lang="en-US" dirty="0"/>
                  <a:t>.</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3</m:t>
                          </m:r>
                        </m:sub>
                      </m:sSub>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r>
                        <a:rPr lang="en-US" b="0" i="0" smtClean="0">
                          <a:latin typeface="Cambria Math" panose="02040503050406030204" pitchFamily="18" charset="0"/>
                        </a:rPr>
                        <m:t>−</m:t>
                      </m:r>
                      <m:f>
                        <m:fPr>
                          <m:ctrlPr>
                            <a:rPr lang="en-US" b="0" i="1" smtClean="0">
                              <a:latin typeface="Cambria Math" panose="02040503050406030204" pitchFamily="18" charset="0"/>
                            </a:rPr>
                          </m:ctrlPr>
                        </m:fPr>
                        <m:num>
                          <m:r>
                            <a:rPr lang="en-US" b="0" i="0" smtClean="0">
                              <a:latin typeface="Cambria Math" panose="02040503050406030204" pitchFamily="18" charset="0"/>
                            </a:rPr>
                            <m:t>1</m:t>
                          </m:r>
                        </m:num>
                        <m:den>
                          <m:r>
                            <a:rPr lang="en-US" b="0" i="0" smtClean="0">
                              <a:latin typeface="Cambria Math" panose="02040503050406030204" pitchFamily="18" charset="0"/>
                            </a:rPr>
                            <m:t>3</m:t>
                          </m:r>
                        </m:den>
                      </m:f>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x</m:t>
                              </m:r>
                            </m:e>
                            <m:sup>
                              <m:r>
                                <a:rPr lang="en-US" b="0" i="0" smtClean="0">
                                  <a:latin typeface="Cambria Math" panose="02040503050406030204" pitchFamily="18" charset="0"/>
                                </a:rPr>
                                <m:t>3</m:t>
                              </m:r>
                            </m:sup>
                          </m:sSup>
                          <m:r>
                            <a:rPr lang="en-US" b="0" i="0" smtClean="0">
                              <a:latin typeface="Cambria Math" panose="02040503050406030204" pitchFamily="18" charset="0"/>
                            </a:rPr>
                            <m:t>−6</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x</m:t>
                              </m:r>
                            </m:e>
                            <m:sup>
                              <m:r>
                                <a:rPr lang="en-US" b="0" i="0" smtClean="0">
                                  <a:latin typeface="Cambria Math" panose="02040503050406030204" pitchFamily="18" charset="0"/>
                                </a:rPr>
                                <m:t>2</m:t>
                              </m:r>
                            </m:sup>
                          </m:sSup>
                          <m:r>
                            <a:rPr lang="en-US" b="0" i="0" smtClean="0">
                              <a:latin typeface="Cambria Math" panose="02040503050406030204" pitchFamily="18" charset="0"/>
                            </a:rPr>
                            <m:t>+11</m:t>
                          </m:r>
                          <m:r>
                            <m:rPr>
                              <m:sty m:val="p"/>
                            </m:rPr>
                            <a:rPr lang="en-US" b="0" i="0" smtClean="0">
                              <a:latin typeface="Cambria Math" panose="02040503050406030204" pitchFamily="18" charset="0"/>
                            </a:rPr>
                            <m:t>x</m:t>
                          </m:r>
                          <m:r>
                            <a:rPr lang="en-US" b="0" i="0" smtClean="0">
                              <a:latin typeface="Cambria Math" panose="02040503050406030204" pitchFamily="18" charset="0"/>
                            </a:rPr>
                            <m:t>−6</m:t>
                          </m:r>
                        </m:e>
                      </m:d>
                      <m:r>
                        <a:rPr lang="en-US" b="0" i="0" smtClean="0">
                          <a:latin typeface="Cambria Math" panose="02040503050406030204" pitchFamily="18" charset="0"/>
                        </a:rPr>
                        <m:t>+</m:t>
                      </m:r>
                      <m:f>
                        <m:fPr>
                          <m:ctrlPr>
                            <a:rPr lang="en-US" b="0" i="1" smtClean="0">
                              <a:latin typeface="Cambria Math" panose="02040503050406030204" pitchFamily="18" charset="0"/>
                            </a:rPr>
                          </m:ctrlPr>
                        </m:fPr>
                        <m:num>
                          <m:r>
                            <a:rPr lang="en-US" b="0" i="0" smtClean="0">
                              <a:latin typeface="Cambria Math" panose="02040503050406030204" pitchFamily="18" charset="0"/>
                            </a:rPr>
                            <m:t>1</m:t>
                          </m:r>
                        </m:num>
                        <m:den>
                          <m:r>
                            <a:rPr lang="en-US" b="0" i="0" smtClean="0">
                              <a:latin typeface="Cambria Math" panose="02040503050406030204" pitchFamily="18" charset="0"/>
                            </a:rPr>
                            <m:t>2</m:t>
                          </m:r>
                        </m:den>
                      </m:f>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x</m:t>
                              </m:r>
                            </m:e>
                            <m:sup>
                              <m:r>
                                <a:rPr lang="en-US" b="0" i="0" smtClean="0">
                                  <a:latin typeface="Cambria Math" panose="02040503050406030204" pitchFamily="18" charset="0"/>
                                </a:rPr>
                                <m:t>3</m:t>
                              </m:r>
                            </m:sup>
                          </m:sSup>
                          <m:r>
                            <a:rPr lang="en-US" b="0" i="0" smtClean="0">
                              <a:latin typeface="Cambria Math" panose="02040503050406030204" pitchFamily="18" charset="0"/>
                            </a:rPr>
                            <m:t>−5</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x</m:t>
                              </m:r>
                            </m:e>
                            <m:sup>
                              <m:r>
                                <a:rPr lang="en-US" b="0" i="0" smtClean="0">
                                  <a:latin typeface="Cambria Math" panose="02040503050406030204" pitchFamily="18" charset="0"/>
                                </a:rPr>
                                <m:t>2</m:t>
                              </m:r>
                            </m:sup>
                          </m:sSup>
                          <m:r>
                            <a:rPr lang="en-US" b="0" i="0" smtClean="0">
                              <a:latin typeface="Cambria Math" panose="02040503050406030204" pitchFamily="18" charset="0"/>
                            </a:rPr>
                            <m:t>+6</m:t>
                          </m:r>
                          <m:r>
                            <m:rPr>
                              <m:sty m:val="p"/>
                            </m:rPr>
                            <a:rPr lang="en-US" b="0" i="0" smtClean="0">
                              <a:latin typeface="Cambria Math" panose="02040503050406030204" pitchFamily="18" charset="0"/>
                            </a:rPr>
                            <m:t>x</m:t>
                          </m:r>
                        </m:e>
                      </m:d>
                      <m:r>
                        <a:rPr lang="en-US" b="0" i="0" smtClean="0">
                          <a:latin typeface="Cambria Math" panose="02040503050406030204" pitchFamily="18" charset="0"/>
                        </a:rPr>
                        <m:t>−</m:t>
                      </m:r>
                      <m:f>
                        <m:fPr>
                          <m:ctrlPr>
                            <a:rPr lang="en-US" b="0" i="1" smtClean="0">
                              <a:latin typeface="Cambria Math" panose="02040503050406030204" pitchFamily="18" charset="0"/>
                            </a:rPr>
                          </m:ctrlPr>
                        </m:fPr>
                        <m:num>
                          <m:r>
                            <a:rPr lang="en-US" b="0" i="0" smtClean="0">
                              <a:latin typeface="Cambria Math" panose="02040503050406030204" pitchFamily="18" charset="0"/>
                            </a:rPr>
                            <m:t>1</m:t>
                          </m:r>
                        </m:num>
                        <m:den>
                          <m:r>
                            <a:rPr lang="en-US" b="0" i="0" smtClean="0">
                              <a:latin typeface="Cambria Math" panose="02040503050406030204" pitchFamily="18" charset="0"/>
                            </a:rPr>
                            <m:t>6</m:t>
                          </m:r>
                        </m:den>
                      </m:f>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x</m:t>
                              </m:r>
                            </m:e>
                            <m:sup>
                              <m:r>
                                <a:rPr lang="en-US" b="0" i="0" smtClean="0">
                                  <a:latin typeface="Cambria Math" panose="02040503050406030204" pitchFamily="18" charset="0"/>
                                </a:rPr>
                                <m:t>3</m:t>
                              </m:r>
                            </m:sup>
                          </m:sSup>
                          <m:r>
                            <a:rPr lang="en-US" b="0" i="0" smtClean="0">
                              <a:latin typeface="Cambria Math" panose="02040503050406030204" pitchFamily="18" charset="0"/>
                            </a:rPr>
                            <m:t>−3</m:t>
                          </m:r>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x</m:t>
                              </m:r>
                            </m:e>
                            <m:sup>
                              <m:r>
                                <a:rPr lang="en-US" b="0" i="0" smtClean="0">
                                  <a:latin typeface="Cambria Math" panose="02040503050406030204" pitchFamily="18" charset="0"/>
                                </a:rPr>
                                <m:t>2</m:t>
                              </m:r>
                            </m:sup>
                          </m:sSup>
                          <m:r>
                            <a:rPr lang="en-US" b="0" i="0" smtClean="0">
                              <a:latin typeface="Cambria Math" panose="02040503050406030204" pitchFamily="18" charset="0"/>
                            </a:rPr>
                            <m:t>+2</m:t>
                          </m:r>
                          <m:r>
                            <m:rPr>
                              <m:sty m:val="p"/>
                            </m:rPr>
                            <a:rPr lang="en-US" b="0" i="0" smtClean="0">
                              <a:latin typeface="Cambria Math" panose="02040503050406030204" pitchFamily="18" charset="0"/>
                            </a:rPr>
                            <m:t>x</m:t>
                          </m:r>
                        </m:e>
                      </m:d>
                    </m:oMath>
                  </m:oMathPara>
                </a14:m>
                <a:endParaRPr lang="en-US" b="0" dirty="0"/>
              </a:p>
              <a:p>
                <a:pPr marL="0" indent="0" algn="ctr">
                  <a:buNone/>
                </a:pP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3</m:t>
                        </m:r>
                      </m:sub>
                    </m:sSub>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r>
                      <a:rPr lang="en-US" b="0" i="0" smtClean="0">
                        <a:latin typeface="Cambria Math" panose="02040503050406030204" pitchFamily="18" charset="0"/>
                      </a:rPr>
                      <m:t>−</m:t>
                    </m:r>
                    <m:r>
                      <m:rPr>
                        <m:sty m:val="p"/>
                      </m:rPr>
                      <a:rPr lang="en-US" b="0" i="0" smtClean="0">
                        <a:latin typeface="Cambria Math" panose="02040503050406030204" pitchFamily="18" charset="0"/>
                      </a:rPr>
                      <m:t>x</m:t>
                    </m:r>
                    <m:r>
                      <a:rPr lang="en-US" b="0" i="0" smtClean="0">
                        <a:latin typeface="Cambria Math" panose="02040503050406030204" pitchFamily="18" charset="0"/>
                      </a:rPr>
                      <m:t>+2</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69264" y="2052918"/>
                <a:ext cx="9857232" cy="4195481"/>
              </a:xfrm>
              <a:blipFill>
                <a:blip r:embed="rId2"/>
                <a:stretch>
                  <a:fillRect l="-247" t="-87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9EDBEA76-75BE-4877-AF5C-B8E80BFFBBAF}" type="slidenum">
              <a:rPr lang="en-US" smtClean="0"/>
              <a:t>17</a:t>
            </a:fld>
            <a:endParaRPr lang="en-US"/>
          </a:p>
        </p:txBody>
      </p:sp>
    </p:spTree>
    <p:extLst>
      <p:ext uri="{BB962C8B-B14F-4D97-AF65-F5344CB8AC3E}">
        <p14:creationId xmlns:p14="http://schemas.microsoft.com/office/powerpoint/2010/main" val="11488788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Lagrange Interpolation Example 3 </a:t>
            </a:r>
            <a:r>
              <a:rPr lang="en-US" dirty="0" err="1"/>
              <a:t>cont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The theorem states that a polynomial of degree </a:t>
                </a:r>
                <a:r>
                  <a:rPr lang="en-US" b="1" i="1" dirty="0"/>
                  <a:t>at most </a:t>
                </a:r>
                <a14:m>
                  <m:oMath xmlns:m="http://schemas.openxmlformats.org/officeDocument/2006/math">
                    <m:r>
                      <a:rPr lang="en-US" i="1">
                        <a:latin typeface="Cambria Math" panose="02040503050406030204" pitchFamily="18" charset="0"/>
                      </a:rPr>
                      <m:t>𝑛</m:t>
                    </m:r>
                    <m:r>
                      <a:rPr lang="en-US" i="1">
                        <a:latin typeface="Cambria Math" panose="02040503050406030204" pitchFamily="18" charset="0"/>
                      </a:rPr>
                      <m:t>−1</m:t>
                    </m:r>
                  </m:oMath>
                </a14:m>
                <a:r>
                  <a:rPr lang="en-US" i="1" dirty="0"/>
                  <a:t> </a:t>
                </a:r>
                <a:r>
                  <a:rPr lang="en-US" dirty="0"/>
                  <a:t>exists. </a:t>
                </a:r>
              </a:p>
              <a:p>
                <a:r>
                  <a:rPr lang="en-US" dirty="0"/>
                  <a:t>That does not mean the polynomial </a:t>
                </a:r>
                <a:r>
                  <a:rPr lang="en-US" b="1" i="1" dirty="0"/>
                  <a:t>must</a:t>
                </a:r>
                <a:r>
                  <a:rPr lang="en-US" dirty="0"/>
                  <a:t> be degree </a:t>
                </a:r>
                <a14:m>
                  <m:oMath xmlns:m="http://schemas.openxmlformats.org/officeDocument/2006/math">
                    <m:r>
                      <a:rPr lang="en-US" i="1">
                        <a:latin typeface="Cambria Math" panose="02040503050406030204" pitchFamily="18" charset="0"/>
                      </a:rPr>
                      <m:t>𝑛</m:t>
                    </m:r>
                    <m:r>
                      <a:rPr lang="en-US" i="1">
                        <a:latin typeface="Cambria Math" panose="02040503050406030204" pitchFamily="18" charset="0"/>
                      </a:rPr>
                      <m:t>−1</m:t>
                    </m:r>
                  </m:oMath>
                </a14:m>
                <a:r>
                  <a:rPr lang="en-US" dirty="0"/>
                  <a:t>.</a:t>
                </a:r>
              </a:p>
              <a:p>
                <a:r>
                  <a:rPr lang="en-US" dirty="0"/>
                  <a:t>Since the polynomial is unique, we can also say that there does not exist polynomials of order 2 or 3 that pass through the points.</a:t>
                </a:r>
              </a:p>
              <a:p>
                <a:r>
                  <a:rPr lang="en-US" dirty="0"/>
                  <a:t>For example, there is no parabola or cubic curve that passes through four points in a line.</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341" t="-87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9EDBEA76-75BE-4877-AF5C-B8E80BFFBBAF}" type="slidenum">
              <a:rPr lang="en-US" smtClean="0"/>
              <a:t>18</a:t>
            </a:fld>
            <a:endParaRPr lang="en-US"/>
          </a:p>
        </p:txBody>
      </p:sp>
    </p:spTree>
    <p:extLst>
      <p:ext uri="{BB962C8B-B14F-4D97-AF65-F5344CB8AC3E}">
        <p14:creationId xmlns:p14="http://schemas.microsoft.com/office/powerpoint/2010/main" val="15077276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Shortcomings of Lagrange Interpolation</a:t>
            </a:r>
          </a:p>
        </p:txBody>
      </p:sp>
      <p:sp>
        <p:nvSpPr>
          <p:cNvPr id="3" name="Content Placeholder 2"/>
          <p:cNvSpPr>
            <a:spLocks noGrp="1"/>
          </p:cNvSpPr>
          <p:nvPr>
            <p:ph idx="1"/>
          </p:nvPr>
        </p:nvSpPr>
        <p:spPr/>
        <p:txBody>
          <a:bodyPr/>
          <a:lstStyle/>
          <a:p>
            <a:r>
              <a:rPr lang="en-US" dirty="0"/>
              <a:t>The Lagrange interpolating polynomial is very awkwardly constructed.</a:t>
            </a:r>
          </a:p>
          <a:p>
            <a:r>
              <a:rPr lang="en-US" dirty="0"/>
              <a:t>We have to form multiple high order polynomials that are subject to floating point issues.</a:t>
            </a:r>
          </a:p>
          <a:p>
            <a:r>
              <a:rPr lang="en-US" dirty="0"/>
              <a:t>To actually use these functions to compute values can be very costly because they are not in a convenient form.</a:t>
            </a:r>
          </a:p>
          <a:p>
            <a:pPr lvl="1"/>
            <a:r>
              <a:rPr lang="en-US" dirty="0"/>
              <a:t>It would be much better if we could have the polynomial in the form from Horner’s Rule.</a:t>
            </a:r>
          </a:p>
          <a:p>
            <a:pPr marL="0" indent="0">
              <a:buNone/>
            </a:pPr>
            <a:endParaRPr lang="en-US" dirty="0"/>
          </a:p>
        </p:txBody>
      </p:sp>
      <p:sp>
        <p:nvSpPr>
          <p:cNvPr id="4" name="Slide Number Placeholder 3"/>
          <p:cNvSpPr>
            <a:spLocks noGrp="1"/>
          </p:cNvSpPr>
          <p:nvPr>
            <p:ph type="sldNum" sz="quarter" idx="12"/>
          </p:nvPr>
        </p:nvSpPr>
        <p:spPr/>
        <p:txBody>
          <a:bodyPr/>
          <a:lstStyle/>
          <a:p>
            <a:fld id="{9EDBEA76-75BE-4877-AF5C-B8E80BFFBBAF}" type="slidenum">
              <a:rPr lang="en-US" smtClean="0"/>
              <a:t>19</a:t>
            </a:fld>
            <a:endParaRPr lang="en-US"/>
          </a:p>
        </p:txBody>
      </p:sp>
    </p:spTree>
    <p:extLst>
      <p:ext uri="{BB962C8B-B14F-4D97-AF65-F5344CB8AC3E}">
        <p14:creationId xmlns:p14="http://schemas.microsoft.com/office/powerpoint/2010/main" val="747818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from last time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a:t>We looked more in-depth into the Normal Equations and how to use them to find the Least Squares solution to an inconsistent system.</a:t>
                </a:r>
              </a:p>
              <a:p>
                <a:r>
                  <a:rPr lang="en-US" dirty="0"/>
                  <a:t>The normal equations are,</a:t>
                </a:r>
              </a:p>
              <a:p>
                <a:pPr marL="0" indent="0">
                  <a:buNone/>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1" i="1" smtClean="0">
                              <a:latin typeface="Cambria Math" panose="02040503050406030204" pitchFamily="18" charset="0"/>
                            </a:rPr>
                            <m:t>𝑨</m:t>
                          </m:r>
                        </m:e>
                        <m:sup>
                          <m:r>
                            <a:rPr lang="en-US" b="0" i="1" smtClean="0">
                              <a:latin typeface="Cambria Math" panose="02040503050406030204" pitchFamily="18" charset="0"/>
                            </a:rPr>
                            <m:t>𝑇</m:t>
                          </m:r>
                        </m:sup>
                      </m:sSup>
                      <m:r>
                        <a:rPr lang="en-US" b="1" i="1" smtClean="0">
                          <a:latin typeface="Cambria Math" panose="02040503050406030204" pitchFamily="18" charset="0"/>
                        </a:rPr>
                        <m:t>𝑨</m:t>
                      </m:r>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𝒙</m:t>
                          </m:r>
                        </m:e>
                      </m:acc>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1" i="1" smtClean="0">
                              <a:latin typeface="Cambria Math" panose="02040503050406030204" pitchFamily="18" charset="0"/>
                            </a:rPr>
                            <m:t>𝑨</m:t>
                          </m:r>
                        </m:e>
                        <m:sup>
                          <m:r>
                            <a:rPr lang="en-US" b="0" i="1" smtClean="0">
                              <a:latin typeface="Cambria Math" panose="02040503050406030204" pitchFamily="18" charset="0"/>
                            </a:rPr>
                            <m:t>𝑇</m:t>
                          </m:r>
                        </m:sup>
                      </m:sSup>
                      <m:r>
                        <a:rPr lang="en-US" b="1" i="1" smtClean="0">
                          <a:latin typeface="Cambria Math" panose="02040503050406030204" pitchFamily="18" charset="0"/>
                        </a:rPr>
                        <m:t>𝒃</m:t>
                      </m:r>
                    </m:oMath>
                  </m:oMathPara>
                </a14:m>
                <a:endParaRPr lang="en-US" b="1" dirty="0"/>
              </a:p>
              <a:p>
                <a:r>
                  <a:rPr lang="en-US" dirty="0"/>
                  <a:t>The solution to this system of equations minimizes the Square Error.</a:t>
                </a:r>
              </a:p>
              <a:p>
                <a:r>
                  <a:rPr lang="en-US" dirty="0"/>
                  <a:t>The Square Error is defined by way of the residual,</a:t>
                </a:r>
              </a:p>
              <a:p>
                <a:pPr marL="0" indent="0">
                  <a:buNone/>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𝒓</m:t>
                      </m:r>
                      <m:r>
                        <a:rPr lang="en-US" b="1" i="1" smtClean="0">
                          <a:latin typeface="Cambria Math" panose="02040503050406030204" pitchFamily="18" charset="0"/>
                        </a:rPr>
                        <m:t>=</m:t>
                      </m:r>
                      <m:r>
                        <a:rPr lang="en-US" b="1" i="1" smtClean="0">
                          <a:latin typeface="Cambria Math" panose="02040503050406030204" pitchFamily="18" charset="0"/>
                        </a:rPr>
                        <m:t>𝒃</m:t>
                      </m:r>
                      <m:r>
                        <a:rPr lang="en-US" b="1" i="1" smtClean="0">
                          <a:latin typeface="Cambria Math" panose="02040503050406030204" pitchFamily="18" charset="0"/>
                        </a:rPr>
                        <m:t>−</m:t>
                      </m:r>
                      <m:r>
                        <a:rPr lang="en-US" b="1" i="1" smtClean="0">
                          <a:latin typeface="Cambria Math" panose="02040503050406030204" pitchFamily="18" charset="0"/>
                        </a:rPr>
                        <m:t>𝑨</m:t>
                      </m:r>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𝒙</m:t>
                          </m:r>
                        </m:e>
                      </m:acc>
                    </m:oMath>
                  </m:oMathPara>
                </a14:m>
                <a:endParaRPr lang="en-US" b="1" dirty="0"/>
              </a:p>
              <a:p>
                <a:r>
                  <a:rPr lang="en-US" dirty="0"/>
                  <a:t>There were three different measures of the residual that we looked at:</a:t>
                </a:r>
              </a:p>
              <a:p>
                <a:pPr marL="857250" lvl="1" indent="-457200">
                  <a:buFont typeface="+mj-lt"/>
                  <a:buAutoNum type="arabicPeriod"/>
                </a:pPr>
                <a14:m>
                  <m:oMath xmlns:m="http://schemas.openxmlformats.org/officeDocument/2006/math">
                    <m:sSub>
                      <m:sSubPr>
                        <m:ctrlPr>
                          <a:rPr lang="en-US" b="0" i="1" smtClean="0">
                            <a:latin typeface="Cambria Math" panose="02040503050406030204" pitchFamily="18" charset="0"/>
                          </a:rPr>
                        </m:ctrlPr>
                      </m:sSubPr>
                      <m:e>
                        <m:d>
                          <m:dPr>
                            <m:begChr m:val="|"/>
                            <m:endChr m:val="|"/>
                            <m:ctrlPr>
                              <a:rPr lang="en-US" b="0" i="1" smtClean="0">
                                <a:latin typeface="Cambria Math" panose="02040503050406030204" pitchFamily="18" charset="0"/>
                              </a:rPr>
                            </m:ctrlPr>
                          </m:d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𝑟</m:t>
                                </m:r>
                              </m:e>
                            </m:d>
                          </m:e>
                        </m:d>
                      </m:e>
                      <m:sub>
                        <m:r>
                          <a:rPr lang="en-US" b="0" i="1" smtClean="0">
                            <a:latin typeface="Cambria Math" panose="02040503050406030204" pitchFamily="18" charset="0"/>
                          </a:rPr>
                          <m:t>2</m:t>
                        </m:r>
                      </m:sub>
                    </m:sSub>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sSubSup>
                          <m:sSubSupPr>
                            <m:ctrlPr>
                              <a:rPr lang="en-US" i="1">
                                <a:latin typeface="Cambria Math" panose="02040503050406030204" pitchFamily="18" charset="0"/>
                              </a:rPr>
                            </m:ctrlPr>
                          </m:sSubSupPr>
                          <m:e>
                            <m:r>
                              <a:rPr lang="en-US" i="1">
                                <a:latin typeface="Cambria Math" panose="02040503050406030204" pitchFamily="18" charset="0"/>
                              </a:rPr>
                              <m:t>𝑟</m:t>
                            </m:r>
                          </m:e>
                          <m:sub>
                            <m:r>
                              <a:rPr lang="en-US" i="1">
                                <a:latin typeface="Cambria Math" panose="02040503050406030204" pitchFamily="18" charset="0"/>
                              </a:rPr>
                              <m:t>1</m:t>
                            </m:r>
                          </m:sub>
                          <m:sup>
                            <m:r>
                              <a:rPr lang="en-US" i="1">
                                <a:latin typeface="Cambria Math" panose="02040503050406030204" pitchFamily="18" charset="0"/>
                              </a:rPr>
                              <m:t>2</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𝑟</m:t>
                            </m:r>
                          </m:e>
                          <m:sub>
                            <m:r>
                              <a:rPr lang="en-US" b="0" i="1" smtClean="0">
                                <a:latin typeface="Cambria Math" panose="02040503050406030204" pitchFamily="18" charset="0"/>
                              </a:rPr>
                              <m:t>2</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𝑟</m:t>
                            </m:r>
                          </m:e>
                          <m:sub>
                            <m:r>
                              <a:rPr lang="en-US" b="0" i="1" smtClean="0">
                                <a:latin typeface="Cambria Math" panose="02040503050406030204" pitchFamily="18" charset="0"/>
                              </a:rPr>
                              <m:t>𝑚</m:t>
                            </m:r>
                          </m:sub>
                          <m:sup>
                            <m:r>
                              <a:rPr lang="en-US" b="0" i="1" smtClean="0">
                                <a:latin typeface="Cambria Math" panose="02040503050406030204" pitchFamily="18" charset="0"/>
                              </a:rPr>
                              <m:t>2</m:t>
                            </m:r>
                          </m:sup>
                        </m:sSubSup>
                      </m:e>
                    </m:rad>
                  </m:oMath>
                </a14:m>
                <a:endParaRPr lang="en-US" dirty="0"/>
              </a:p>
              <a:p>
                <a:pPr marL="857250" lvl="1" indent="-457200">
                  <a:buFont typeface="+mj-lt"/>
                  <a:buAutoNum type="arabicPeriod"/>
                </a:pPr>
                <a:r>
                  <a:rPr lang="en-US" dirty="0"/>
                  <a:t>Squared Error = </a:t>
                </a:r>
                <a14:m>
                  <m:oMath xmlns:m="http://schemas.openxmlformats.org/officeDocument/2006/math">
                    <m:sSubSup>
                      <m:sSubSupPr>
                        <m:ctrlPr>
                          <a:rPr lang="en-US" b="0" i="1" smtClean="0">
                            <a:latin typeface="Cambria Math" panose="02040503050406030204" pitchFamily="18" charset="0"/>
                          </a:rPr>
                        </m:ctrlPr>
                      </m:sSubSupPr>
                      <m:e>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i="1">
                                    <a:latin typeface="Cambria Math" panose="02040503050406030204" pitchFamily="18" charset="0"/>
                                  </a:rPr>
                                  <m:t>𝑟</m:t>
                                </m:r>
                              </m:e>
                            </m:d>
                          </m:e>
                        </m:d>
                      </m:e>
                      <m:sub>
                        <m:r>
                          <a:rPr lang="en-US" i="1">
                            <a:latin typeface="Cambria Math" panose="02040503050406030204" pitchFamily="18" charset="0"/>
                          </a:rPr>
                          <m:t>2</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𝑟</m:t>
                        </m:r>
                      </m:e>
                      <m:sub>
                        <m:r>
                          <a:rPr lang="en-US" i="1">
                            <a:latin typeface="Cambria Math" panose="02040503050406030204" pitchFamily="18" charset="0"/>
                          </a:rPr>
                          <m:t>1</m:t>
                        </m:r>
                      </m:sub>
                      <m:sup>
                        <m:r>
                          <a:rPr lang="en-US" i="1">
                            <a:latin typeface="Cambria Math" panose="02040503050406030204" pitchFamily="18" charset="0"/>
                          </a:rPr>
                          <m:t>2</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𝑟</m:t>
                        </m:r>
                      </m:e>
                      <m:sub>
                        <m:r>
                          <a:rPr lang="en-US" i="1">
                            <a:latin typeface="Cambria Math" panose="02040503050406030204" pitchFamily="18" charset="0"/>
                          </a:rPr>
                          <m:t>2</m:t>
                        </m:r>
                      </m:sub>
                      <m:sup>
                        <m:r>
                          <a:rPr lang="en-US" i="1">
                            <a:latin typeface="Cambria Math" panose="02040503050406030204" pitchFamily="18" charset="0"/>
                          </a:rPr>
                          <m:t>2</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𝑟</m:t>
                        </m:r>
                      </m:e>
                      <m:sub>
                        <m:r>
                          <a:rPr lang="en-US" i="1">
                            <a:latin typeface="Cambria Math" panose="02040503050406030204" pitchFamily="18" charset="0"/>
                          </a:rPr>
                          <m:t>𝑚</m:t>
                        </m:r>
                      </m:sub>
                      <m:sup>
                        <m:r>
                          <a:rPr lang="en-US" i="1">
                            <a:latin typeface="Cambria Math" panose="02040503050406030204" pitchFamily="18" charset="0"/>
                          </a:rPr>
                          <m:t>2</m:t>
                        </m:r>
                      </m:sup>
                    </m:sSubSup>
                  </m:oMath>
                </a14:m>
                <a:endParaRPr lang="en-US" dirty="0"/>
              </a:p>
              <a:p>
                <a:pPr marL="857250" lvl="1" indent="-457200">
                  <a:buFont typeface="+mj-lt"/>
                  <a:buAutoNum type="arabicPeriod"/>
                </a:pPr>
                <a:r>
                  <a:rPr lang="en-US" dirty="0"/>
                  <a:t>RMS Error </a:t>
                </a:r>
                <a14:m>
                  <m:oMath xmlns:m="http://schemas.openxmlformats.org/officeDocument/2006/math">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f>
                          <m:fPr>
                            <m:ctrlPr>
                              <a:rPr lang="en-US" i="1">
                                <a:latin typeface="Cambria Math" panose="02040503050406030204" pitchFamily="18" charset="0"/>
                              </a:rPr>
                            </m:ctrlPr>
                          </m:fPr>
                          <m:num>
                            <m:r>
                              <a:rPr lang="en-US" i="1">
                                <a:latin typeface="Cambria Math" panose="02040503050406030204" pitchFamily="18" charset="0"/>
                              </a:rPr>
                              <m:t>𝑆𝑞𝑢𝑎𝑟𝑒𝑑</m:t>
                            </m:r>
                            <m:r>
                              <a:rPr lang="en-US" i="1">
                                <a:latin typeface="Cambria Math" panose="02040503050406030204" pitchFamily="18" charset="0"/>
                              </a:rPr>
                              <m:t> </m:t>
                            </m:r>
                            <m:r>
                              <a:rPr lang="en-US" i="1">
                                <a:latin typeface="Cambria Math" panose="02040503050406030204" pitchFamily="18" charset="0"/>
                              </a:rPr>
                              <m:t>𝐸𝑟𝑟𝑜𝑟</m:t>
                            </m:r>
                          </m:num>
                          <m:den>
                            <m:r>
                              <a:rPr lang="en-US" i="1">
                                <a:latin typeface="Cambria Math" panose="02040503050406030204" pitchFamily="18" charset="0"/>
                              </a:rPr>
                              <m:t>𝑚</m:t>
                            </m:r>
                          </m:den>
                        </m:f>
                      </m:e>
                    </m:rad>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i="1">
                                <a:latin typeface="Cambria Math" panose="02040503050406030204" pitchFamily="18" charset="0"/>
                              </a:rPr>
                            </m:ctrlPr>
                          </m:sSubPr>
                          <m:e>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i="1">
                                        <a:latin typeface="Cambria Math" panose="02040503050406030204" pitchFamily="18" charset="0"/>
                                      </a:rPr>
                                      <m:t>𝑟</m:t>
                                    </m:r>
                                  </m:e>
                                </m:d>
                              </m:e>
                            </m:d>
                          </m:e>
                          <m:sub>
                            <m:r>
                              <a:rPr lang="en-US" i="1">
                                <a:latin typeface="Cambria Math" panose="02040503050406030204" pitchFamily="18" charset="0"/>
                              </a:rPr>
                              <m:t>2</m:t>
                            </m:r>
                          </m:sub>
                        </m:sSub>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𝑚</m:t>
                            </m:r>
                          </m:e>
                        </m:rad>
                      </m:den>
                    </m:f>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272" t="-218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9EDBEA76-75BE-4877-AF5C-B8E80BFFBBAF}" type="slidenum">
              <a:rPr lang="en-US" smtClean="0"/>
              <a:t>2</a:t>
            </a:fld>
            <a:endParaRPr lang="en-US"/>
          </a:p>
        </p:txBody>
      </p:sp>
    </p:spTree>
    <p:extLst>
      <p:ext uri="{BB962C8B-B14F-4D97-AF65-F5344CB8AC3E}">
        <p14:creationId xmlns:p14="http://schemas.microsoft.com/office/powerpoint/2010/main" val="1786821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Newton’s Divided Difference Formula</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20000"/>
              </a:bodyPr>
              <a:lstStyle/>
              <a:p>
                <a:r>
                  <a:rPr lang="en-US" dirty="0"/>
                  <a:t>A more convenient method of forming the interpolating polynomial is to use Newton’s Divided Difference Formula.</a:t>
                </a:r>
              </a:p>
              <a:p>
                <a:r>
                  <a:rPr lang="en-US" dirty="0"/>
                  <a:t>First, we need some definitions.</a:t>
                </a:r>
              </a:p>
              <a:p>
                <a:r>
                  <a:rPr lang="en-US" dirty="0"/>
                  <a:t>The 0</a:t>
                </a:r>
                <a:r>
                  <a:rPr lang="en-US" baseline="30000" dirty="0"/>
                  <a:t>th</a:t>
                </a:r>
                <a:r>
                  <a:rPr lang="en-US" dirty="0"/>
                  <a:t> divided difference is denoted by,</a:t>
                </a:r>
              </a:p>
              <a:p>
                <a:pPr marL="0" indent="0" algn="ctr">
                  <a:buNone/>
                </a:pPr>
                <a14:m>
                  <m:oMath xmlns:m="http://schemas.openxmlformats.org/officeDocument/2006/math">
                    <m:r>
                      <a:rPr lang="en-US" b="0" i="1" smtClean="0">
                        <a:latin typeface="Cambria Math" panose="02040503050406030204" pitchFamily="18" charset="0"/>
                      </a:rPr>
                      <m:t>𝑓</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e>
                    </m:d>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oMath>
                </a14:m>
                <a:r>
                  <a:rPr lang="en-US" dirty="0"/>
                  <a:t>.</a:t>
                </a:r>
              </a:p>
              <a:p>
                <a:r>
                  <a:rPr lang="en-US" dirty="0"/>
                  <a:t>The 1</a:t>
                </a:r>
                <a:r>
                  <a:rPr lang="en-US" baseline="30000" dirty="0"/>
                  <a:t>st</a:t>
                </a:r>
                <a:r>
                  <a:rPr lang="en-US" dirty="0"/>
                  <a:t> divided difference is denoted by,</a:t>
                </a:r>
              </a:p>
              <a:p>
                <a:pPr marL="0" indent="0" algn="ctr">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𝑓</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r>
                                <a:rPr lang="en-US" b="0" i="1" smtClean="0">
                                  <a:latin typeface="Cambria Math" panose="02040503050406030204" pitchFamily="18" charset="0"/>
                                </a:rPr>
                                <m:t>+1</m:t>
                              </m:r>
                            </m:sub>
                          </m:sSub>
                        </m:e>
                      </m:d>
                      <m:r>
                        <a:rPr lang="en-US" i="1">
                          <a:latin typeface="Cambria Math" panose="02040503050406030204" pitchFamily="18" charset="0"/>
                        </a:rPr>
                        <m:t>=</m:t>
                      </m:r>
                      <m:f>
                        <m:fPr>
                          <m:ctrlPr>
                            <a:rPr lang="en-US" i="1" smtClean="0">
                              <a:latin typeface="Cambria Math" panose="02040503050406030204" pitchFamily="18" charset="0"/>
                            </a:rPr>
                          </m:ctrlPr>
                        </m:fPr>
                        <m:num>
                          <m:r>
                            <a:rPr lang="en-US" i="1">
                              <a:latin typeface="Cambria Math" panose="02040503050406030204" pitchFamily="18" charset="0"/>
                            </a:rPr>
                            <m:t>𝑓</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r>
                                    <a:rPr lang="en-US" b="0" i="1" smtClean="0">
                                      <a:latin typeface="Cambria Math" panose="02040503050406030204" pitchFamily="18" charset="0"/>
                                    </a:rPr>
                                    <m:t>+1</m:t>
                                  </m:r>
                                </m:sub>
                              </m:sSub>
                            </m:e>
                          </m:d>
                          <m:r>
                            <a:rPr lang="en-US" b="0" i="1" smtClean="0">
                              <a:latin typeface="Cambria Math" panose="02040503050406030204" pitchFamily="18" charset="0"/>
                            </a:rPr>
                            <m:t>−</m:t>
                          </m:r>
                          <m:r>
                            <a:rPr lang="en-US" i="1">
                              <a:latin typeface="Cambria Math" panose="02040503050406030204" pitchFamily="18" charset="0"/>
                            </a:rPr>
                            <m:t>𝑓</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e>
                          </m:d>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den>
                      </m:f>
                      <m:r>
                        <a:rPr lang="en-US" b="0" i="1" smtClean="0">
                          <a:latin typeface="Cambria Math" panose="02040503050406030204" pitchFamily="18" charset="0"/>
                        </a:rPr>
                        <m:t>.</m:t>
                      </m:r>
                    </m:oMath>
                  </m:oMathPara>
                </a14:m>
                <a:endParaRPr lang="en-US" dirty="0"/>
              </a:p>
              <a:p>
                <a:r>
                  <a:rPr lang="en-US" dirty="0"/>
                  <a:t>The 2</a:t>
                </a:r>
                <a:r>
                  <a:rPr lang="en-US" baseline="30000" dirty="0"/>
                  <a:t>nd</a:t>
                </a:r>
                <a:r>
                  <a:rPr lang="en-US" dirty="0"/>
                  <a:t>  divided difference is denoted by,</a:t>
                </a:r>
              </a:p>
              <a:p>
                <a:pPr marL="0" indent="0" algn="ctr">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𝑓</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r>
                                <a:rPr lang="en-US" i="1">
                                  <a:latin typeface="Cambria Math" panose="02040503050406030204" pitchFamily="18" charset="0"/>
                                </a:rPr>
                                <m:t>+2</m:t>
                              </m:r>
                            </m:sub>
                          </m:sSub>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𝑓</m:t>
                          </m:r>
                          <m:d>
                            <m:dPr>
                              <m:begChr m:val="["/>
                              <m:endChr m:val="]"/>
                              <m:ctrlPr>
                                <a:rPr lang="en-US" i="1">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r>
                                    <a:rPr lang="en-US" i="1">
                                      <a:latin typeface="Cambria Math" panose="02040503050406030204" pitchFamily="18" charset="0"/>
                                    </a:rPr>
                                    <m:t>+2</m:t>
                                  </m:r>
                                </m:sub>
                              </m:sSub>
                            </m:e>
                          </m:d>
                          <m:r>
                            <a:rPr lang="en-US" i="1">
                              <a:latin typeface="Cambria Math" panose="02040503050406030204" pitchFamily="18" charset="0"/>
                            </a:rPr>
                            <m:t>−</m:t>
                          </m:r>
                          <m:r>
                            <a:rPr lang="en-US" i="1">
                              <a:latin typeface="Cambria Math" panose="02040503050406030204" pitchFamily="18" charset="0"/>
                            </a:rPr>
                            <m:t>𝑓</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r>
                                    <a:rPr lang="en-US" i="1">
                                      <a:latin typeface="Cambria Math" panose="02040503050406030204" pitchFamily="18" charset="0"/>
                                    </a:rPr>
                                    <m:t>+1</m:t>
                                  </m:r>
                                </m:sub>
                              </m:sSub>
                            </m:e>
                          </m:d>
                        </m:num>
                        <m:den>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den>
                      </m:f>
                      <m:r>
                        <a:rPr lang="en-US" i="1">
                          <a:latin typeface="Cambria Math" panose="02040503050406030204" pitchFamily="18" charset="0"/>
                        </a:rPr>
                        <m:t>.</m:t>
                      </m:r>
                    </m:oMath>
                  </m:oMathPara>
                </a14:m>
                <a:endParaRPr lang="en-US" dirty="0"/>
              </a:p>
              <a:p>
                <a:r>
                  <a:rPr lang="en-US" dirty="0"/>
                  <a:t>The k-1</a:t>
                </a:r>
                <a:r>
                  <a:rPr lang="en-US" baseline="30000" dirty="0"/>
                  <a:t>st</a:t>
                </a:r>
                <a:r>
                  <a:rPr lang="en-US" dirty="0"/>
                  <a:t> divided difference is denoted by,</a:t>
                </a:r>
              </a:p>
              <a:p>
                <a:pPr marL="0" indent="0" algn="ctr">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𝑓</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r>
                                <a:rPr lang="en-US" i="1">
                                  <a:latin typeface="Cambria Math" panose="02040503050406030204" pitchFamily="18" charset="0"/>
                                </a:rPr>
                                <m:t>+</m:t>
                              </m:r>
                              <m:r>
                                <a:rPr lang="en-US" b="0" i="1" smtClean="0">
                                  <a:latin typeface="Cambria Math" panose="02040503050406030204" pitchFamily="18" charset="0"/>
                                </a:rPr>
                                <m:t>𝑘</m:t>
                              </m:r>
                            </m:sub>
                          </m:sSub>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𝑓</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r>
                                    <a:rPr lang="en-US" i="1">
                                      <a:latin typeface="Cambria Math" panose="02040503050406030204" pitchFamily="18" charset="0"/>
                                    </a:rPr>
                                    <m:t>+1</m:t>
                                  </m:r>
                                </m:sub>
                              </m:sSub>
                              <m:r>
                                <a:rPr lang="en-US" i="1">
                                  <a:latin typeface="Cambria Math" panose="02040503050406030204" pitchFamily="18" charset="0"/>
                                </a:rPr>
                                <m:t>,</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r>
                                    <a:rPr lang="en-US" i="1">
                                      <a:latin typeface="Cambria Math" panose="02040503050406030204" pitchFamily="18" charset="0"/>
                                    </a:rPr>
                                    <m:t>+</m:t>
                                  </m:r>
                                  <m:r>
                                    <a:rPr lang="en-US" b="0" i="1" smtClean="0">
                                      <a:latin typeface="Cambria Math" panose="02040503050406030204" pitchFamily="18" charset="0"/>
                                    </a:rPr>
                                    <m:t>𝑘</m:t>
                                  </m:r>
                                </m:sub>
                              </m:sSub>
                            </m:e>
                          </m:d>
                          <m:r>
                            <a:rPr lang="en-US" i="1">
                              <a:latin typeface="Cambria Math" panose="02040503050406030204" pitchFamily="18" charset="0"/>
                            </a:rPr>
                            <m:t>−</m:t>
                          </m:r>
                          <m:r>
                            <a:rPr lang="en-US" i="1">
                              <a:latin typeface="Cambria Math" panose="02040503050406030204" pitchFamily="18" charset="0"/>
                            </a:rPr>
                            <m:t>𝑓</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m:t>
                                  </m:r>
                                  <m:r>
                                    <a:rPr lang="en-US" i="1">
                                      <a:latin typeface="Cambria Math" panose="02040503050406030204" pitchFamily="18" charset="0"/>
                                    </a:rPr>
                                    <m:t>𝑥</m:t>
                                  </m:r>
                                </m:e>
                                <m:sub>
                                  <m:r>
                                    <a:rPr lang="en-US" i="1">
                                      <a:latin typeface="Cambria Math" panose="02040503050406030204" pitchFamily="18" charset="0"/>
                                    </a:rPr>
                                    <m:t>𝑖</m:t>
                                  </m:r>
                                  <m:r>
                                    <a:rPr lang="en-US" i="1">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m:t>
                                  </m:r>
                                </m:sub>
                              </m:sSub>
                            </m:e>
                          </m:d>
                        </m:num>
                        <m:den>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r>
                                <a:rPr lang="en-US" i="1">
                                  <a:latin typeface="Cambria Math" panose="02040503050406030204" pitchFamily="18" charset="0"/>
                                </a:rPr>
                                <m:t>+</m:t>
                              </m:r>
                              <m:r>
                                <a:rPr lang="en-US" b="0" i="1" smtClean="0">
                                  <a:latin typeface="Cambria Math" panose="02040503050406030204" pitchFamily="18" charset="0"/>
                                </a:rPr>
                                <m:t>𝑘</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den>
                      </m:f>
                      <m:r>
                        <a:rPr lang="en-US" i="1">
                          <a:latin typeface="Cambria Math" panose="02040503050406030204" pitchFamily="18" charset="0"/>
                        </a:rPr>
                        <m:t>.</m:t>
                      </m:r>
                    </m:oMath>
                  </m:oMathPara>
                </a14:m>
                <a:endParaRPr lang="en-US" dirty="0"/>
              </a:p>
              <a:p>
                <a:pPr marL="0" indent="0" algn="ctr">
                  <a:buNone/>
                </a:pPr>
                <a:endParaRPr lang="en-US" dirty="0"/>
              </a:p>
              <a:p>
                <a:pPr marL="0" indent="0" algn="ctr">
                  <a:buNone/>
                </a:pP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36" t="-174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9EDBEA76-75BE-4877-AF5C-B8E80BFFBBAF}" type="slidenum">
              <a:rPr lang="en-US" smtClean="0"/>
              <a:t>20</a:t>
            </a:fld>
            <a:endParaRPr lang="en-US"/>
          </a:p>
        </p:txBody>
      </p:sp>
    </p:spTree>
    <p:extLst>
      <p:ext uri="{BB962C8B-B14F-4D97-AF65-F5344CB8AC3E}">
        <p14:creationId xmlns:p14="http://schemas.microsoft.com/office/powerpoint/2010/main" val="42751327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Divided Differences Example</a:t>
            </a:r>
          </a:p>
        </p:txBody>
      </p:sp>
      <p:sp>
        <p:nvSpPr>
          <p:cNvPr id="3" name="Content Placeholder 2"/>
          <p:cNvSpPr>
            <a:spLocks noGrp="1"/>
          </p:cNvSpPr>
          <p:nvPr>
            <p:ph idx="1"/>
          </p:nvPr>
        </p:nvSpPr>
        <p:spPr/>
        <p:txBody>
          <a:bodyPr/>
          <a:lstStyle/>
          <a:p>
            <a:r>
              <a:rPr lang="en-US" dirty="0"/>
              <a:t>It is easy to calculate these in a tabular form</a:t>
            </a:r>
          </a:p>
          <a:p>
            <a:endParaRPr lang="en-US" dirty="0"/>
          </a:p>
        </p:txBody>
      </p:sp>
      <p:sp>
        <p:nvSpPr>
          <p:cNvPr id="4" name="Slide Number Placeholder 3"/>
          <p:cNvSpPr>
            <a:spLocks noGrp="1"/>
          </p:cNvSpPr>
          <p:nvPr>
            <p:ph type="sldNum" sz="quarter" idx="12"/>
          </p:nvPr>
        </p:nvSpPr>
        <p:spPr/>
        <p:txBody>
          <a:bodyPr/>
          <a:lstStyle/>
          <a:p>
            <a:fld id="{9EDBEA76-75BE-4877-AF5C-B8E80BFFBBAF}" type="slidenum">
              <a:rPr lang="en-US" smtClean="0"/>
              <a:t>21</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117646342"/>
              </p:ext>
            </p:extLst>
          </p:nvPr>
        </p:nvGraphicFramePr>
        <p:xfrm>
          <a:off x="1367536" y="3340946"/>
          <a:ext cx="8128000" cy="212344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4246168000"/>
                    </a:ext>
                  </a:extLst>
                </a:gridCol>
                <a:gridCol w="1625600">
                  <a:extLst>
                    <a:ext uri="{9D8B030D-6E8A-4147-A177-3AD203B41FA5}">
                      <a16:colId xmlns:a16="http://schemas.microsoft.com/office/drawing/2014/main" val="2263540773"/>
                    </a:ext>
                  </a:extLst>
                </a:gridCol>
                <a:gridCol w="1625600">
                  <a:extLst>
                    <a:ext uri="{9D8B030D-6E8A-4147-A177-3AD203B41FA5}">
                      <a16:colId xmlns:a16="http://schemas.microsoft.com/office/drawing/2014/main" val="2425905585"/>
                    </a:ext>
                  </a:extLst>
                </a:gridCol>
                <a:gridCol w="1625600">
                  <a:extLst>
                    <a:ext uri="{9D8B030D-6E8A-4147-A177-3AD203B41FA5}">
                      <a16:colId xmlns:a16="http://schemas.microsoft.com/office/drawing/2014/main" val="75701506"/>
                    </a:ext>
                  </a:extLst>
                </a:gridCol>
                <a:gridCol w="1625600">
                  <a:extLst>
                    <a:ext uri="{9D8B030D-6E8A-4147-A177-3AD203B41FA5}">
                      <a16:colId xmlns:a16="http://schemas.microsoft.com/office/drawing/2014/main" val="2141956763"/>
                    </a:ext>
                  </a:extLst>
                </a:gridCol>
              </a:tblGrid>
              <a:tr h="370840">
                <a:tc>
                  <a:txBody>
                    <a:bodyPr/>
                    <a:lstStyle/>
                    <a:p>
                      <a:r>
                        <a:rPr lang="en-US" dirty="0"/>
                        <a:t>x</a:t>
                      </a:r>
                    </a:p>
                  </a:txBody>
                  <a:tcPr/>
                </a:tc>
                <a:tc>
                  <a:txBody>
                    <a:bodyPr/>
                    <a:lstStyle/>
                    <a:p>
                      <a:r>
                        <a:rPr lang="en-US" dirty="0"/>
                        <a:t>f(x)</a:t>
                      </a:r>
                    </a:p>
                  </a:txBody>
                  <a:tcPr/>
                </a:tc>
                <a:tc>
                  <a:txBody>
                    <a:bodyPr/>
                    <a:lstStyle/>
                    <a:p>
                      <a:r>
                        <a:rPr lang="en-US" dirty="0"/>
                        <a:t>1</a:t>
                      </a:r>
                      <a:r>
                        <a:rPr lang="en-US" baseline="30000" dirty="0"/>
                        <a:t>st</a:t>
                      </a:r>
                      <a:r>
                        <a:rPr lang="en-US" dirty="0"/>
                        <a:t> Divided Difference</a:t>
                      </a:r>
                    </a:p>
                  </a:txBody>
                  <a:tcPr/>
                </a:tc>
                <a:tc>
                  <a:txBody>
                    <a:bodyPr/>
                    <a:lstStyle/>
                    <a:p>
                      <a:r>
                        <a:rPr lang="en-US" dirty="0"/>
                        <a:t>2</a:t>
                      </a:r>
                      <a:r>
                        <a:rPr lang="en-US" baseline="30000" dirty="0"/>
                        <a:t>nd</a:t>
                      </a:r>
                      <a:r>
                        <a:rPr lang="en-US" dirty="0"/>
                        <a:t> Divided Difference</a:t>
                      </a:r>
                    </a:p>
                  </a:txBody>
                  <a:tcPr/>
                </a:tc>
                <a:tc>
                  <a:txBody>
                    <a:bodyPr/>
                    <a:lstStyle/>
                    <a:p>
                      <a:r>
                        <a:rPr lang="en-US" dirty="0"/>
                        <a:t>3</a:t>
                      </a:r>
                      <a:r>
                        <a:rPr lang="en-US" baseline="30000" dirty="0"/>
                        <a:t>rd</a:t>
                      </a:r>
                      <a:r>
                        <a:rPr lang="en-US" dirty="0"/>
                        <a:t> Divided Difference</a:t>
                      </a:r>
                    </a:p>
                  </a:txBody>
                  <a:tcPr/>
                </a:tc>
                <a:extLst>
                  <a:ext uri="{0D108BD9-81ED-4DB2-BD59-A6C34878D82A}">
                    <a16:rowId xmlns:a16="http://schemas.microsoft.com/office/drawing/2014/main" val="1140094772"/>
                  </a:ext>
                </a:extLst>
              </a:tr>
              <a:tr h="370840">
                <a:tc>
                  <a:txBody>
                    <a:bodyPr/>
                    <a:lstStyle/>
                    <a:p>
                      <a:r>
                        <a:rPr lang="en-US" dirty="0"/>
                        <a:t>0</a:t>
                      </a:r>
                    </a:p>
                  </a:txBody>
                  <a:tcPr/>
                </a:tc>
                <a:tc>
                  <a:txBody>
                    <a:bodyPr/>
                    <a:lstStyle/>
                    <a:p>
                      <a:r>
                        <a:rPr lang="en-US" dirty="0"/>
                        <a:t>3</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853608057"/>
                  </a:ext>
                </a:extLst>
              </a:tr>
              <a:tr h="370840">
                <a:tc>
                  <a:txBody>
                    <a:bodyPr/>
                    <a:lstStyle/>
                    <a:p>
                      <a:r>
                        <a:rPr lang="en-US" dirty="0"/>
                        <a:t>1</a:t>
                      </a:r>
                    </a:p>
                  </a:txBody>
                  <a:tcPr/>
                </a:tc>
                <a:tc>
                  <a:txBody>
                    <a:bodyPr/>
                    <a:lstStyle/>
                    <a:p>
                      <a:r>
                        <a:rPr lang="en-US" dirty="0"/>
                        <a:t>4</a:t>
                      </a:r>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059553230"/>
                  </a:ext>
                </a:extLst>
              </a:tr>
              <a:tr h="370840">
                <a:tc>
                  <a:txBody>
                    <a:bodyPr/>
                    <a:lstStyle/>
                    <a:p>
                      <a:r>
                        <a:rPr lang="en-US" dirty="0"/>
                        <a:t>2</a:t>
                      </a:r>
                    </a:p>
                  </a:txBody>
                  <a:tcPr/>
                </a:tc>
                <a:tc>
                  <a:txBody>
                    <a:bodyPr/>
                    <a:lstStyle/>
                    <a:p>
                      <a:r>
                        <a:rPr lang="en-US" dirty="0"/>
                        <a:t>7</a:t>
                      </a:r>
                    </a:p>
                  </a:txBody>
                  <a:tcPr/>
                </a:tc>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4236952821"/>
                  </a:ext>
                </a:extLst>
              </a:tr>
              <a:tr h="370840">
                <a:tc>
                  <a:txBody>
                    <a:bodyPr/>
                    <a:lstStyle/>
                    <a:p>
                      <a:r>
                        <a:rPr lang="en-US" dirty="0"/>
                        <a:t>4</a:t>
                      </a:r>
                    </a:p>
                  </a:txBody>
                  <a:tcPr/>
                </a:tc>
                <a:tc>
                  <a:txBody>
                    <a:bodyPr/>
                    <a:lstStyle/>
                    <a:p>
                      <a:r>
                        <a:rPr lang="en-US" dirty="0"/>
                        <a:t>19</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526827175"/>
                  </a:ext>
                </a:extLst>
              </a:tr>
            </a:tbl>
          </a:graphicData>
        </a:graphic>
      </p:graphicFrame>
    </p:spTree>
    <p:extLst>
      <p:ext uri="{BB962C8B-B14F-4D97-AF65-F5344CB8AC3E}">
        <p14:creationId xmlns:p14="http://schemas.microsoft.com/office/powerpoint/2010/main" val="1533282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Divided Differences Example</a:t>
            </a:r>
          </a:p>
        </p:txBody>
      </p:sp>
      <p:sp>
        <p:nvSpPr>
          <p:cNvPr id="3" name="Content Placeholder 2"/>
          <p:cNvSpPr>
            <a:spLocks noGrp="1"/>
          </p:cNvSpPr>
          <p:nvPr>
            <p:ph idx="1"/>
          </p:nvPr>
        </p:nvSpPr>
        <p:spPr/>
        <p:txBody>
          <a:bodyPr/>
          <a:lstStyle/>
          <a:p>
            <a:r>
              <a:rPr lang="en-US" dirty="0"/>
              <a:t>It is easy to calculate these in a tabular form</a:t>
            </a:r>
          </a:p>
          <a:p>
            <a:endParaRPr lang="en-US" dirty="0"/>
          </a:p>
        </p:txBody>
      </p:sp>
      <p:sp>
        <p:nvSpPr>
          <p:cNvPr id="4" name="Slide Number Placeholder 3"/>
          <p:cNvSpPr>
            <a:spLocks noGrp="1"/>
          </p:cNvSpPr>
          <p:nvPr>
            <p:ph type="sldNum" sz="quarter" idx="12"/>
          </p:nvPr>
        </p:nvSpPr>
        <p:spPr/>
        <p:txBody>
          <a:bodyPr/>
          <a:lstStyle/>
          <a:p>
            <a:fld id="{9EDBEA76-75BE-4877-AF5C-B8E80BFFBBAF}" type="slidenum">
              <a:rPr lang="en-US" smtClean="0"/>
              <a:t>22</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622063629"/>
              </p:ext>
            </p:extLst>
          </p:nvPr>
        </p:nvGraphicFramePr>
        <p:xfrm>
          <a:off x="1367536" y="3340946"/>
          <a:ext cx="8128000" cy="212344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4246168000"/>
                    </a:ext>
                  </a:extLst>
                </a:gridCol>
                <a:gridCol w="1625600">
                  <a:extLst>
                    <a:ext uri="{9D8B030D-6E8A-4147-A177-3AD203B41FA5}">
                      <a16:colId xmlns:a16="http://schemas.microsoft.com/office/drawing/2014/main" val="2263540773"/>
                    </a:ext>
                  </a:extLst>
                </a:gridCol>
                <a:gridCol w="1625600">
                  <a:extLst>
                    <a:ext uri="{9D8B030D-6E8A-4147-A177-3AD203B41FA5}">
                      <a16:colId xmlns:a16="http://schemas.microsoft.com/office/drawing/2014/main" val="2425905585"/>
                    </a:ext>
                  </a:extLst>
                </a:gridCol>
                <a:gridCol w="1625600">
                  <a:extLst>
                    <a:ext uri="{9D8B030D-6E8A-4147-A177-3AD203B41FA5}">
                      <a16:colId xmlns:a16="http://schemas.microsoft.com/office/drawing/2014/main" val="75701506"/>
                    </a:ext>
                  </a:extLst>
                </a:gridCol>
                <a:gridCol w="1625600">
                  <a:extLst>
                    <a:ext uri="{9D8B030D-6E8A-4147-A177-3AD203B41FA5}">
                      <a16:colId xmlns:a16="http://schemas.microsoft.com/office/drawing/2014/main" val="2141956763"/>
                    </a:ext>
                  </a:extLst>
                </a:gridCol>
              </a:tblGrid>
              <a:tr h="370840">
                <a:tc>
                  <a:txBody>
                    <a:bodyPr/>
                    <a:lstStyle/>
                    <a:p>
                      <a:r>
                        <a:rPr lang="en-US" dirty="0"/>
                        <a:t>x</a:t>
                      </a:r>
                    </a:p>
                  </a:txBody>
                  <a:tcPr/>
                </a:tc>
                <a:tc>
                  <a:txBody>
                    <a:bodyPr/>
                    <a:lstStyle/>
                    <a:p>
                      <a:r>
                        <a:rPr lang="en-US" dirty="0"/>
                        <a:t>f(x)</a:t>
                      </a:r>
                    </a:p>
                  </a:txBody>
                  <a:tcPr/>
                </a:tc>
                <a:tc>
                  <a:txBody>
                    <a:bodyPr/>
                    <a:lstStyle/>
                    <a:p>
                      <a:r>
                        <a:rPr lang="en-US" dirty="0"/>
                        <a:t>1</a:t>
                      </a:r>
                      <a:r>
                        <a:rPr lang="en-US" baseline="30000" dirty="0"/>
                        <a:t>st</a:t>
                      </a:r>
                      <a:r>
                        <a:rPr lang="en-US" dirty="0"/>
                        <a:t> Divided Difference</a:t>
                      </a:r>
                    </a:p>
                  </a:txBody>
                  <a:tcPr/>
                </a:tc>
                <a:tc>
                  <a:txBody>
                    <a:bodyPr/>
                    <a:lstStyle/>
                    <a:p>
                      <a:r>
                        <a:rPr lang="en-US" dirty="0"/>
                        <a:t>2</a:t>
                      </a:r>
                      <a:r>
                        <a:rPr lang="en-US" baseline="30000" dirty="0"/>
                        <a:t>nd</a:t>
                      </a:r>
                      <a:r>
                        <a:rPr lang="en-US" dirty="0"/>
                        <a:t> Divided Difference</a:t>
                      </a:r>
                    </a:p>
                  </a:txBody>
                  <a:tcPr/>
                </a:tc>
                <a:tc>
                  <a:txBody>
                    <a:bodyPr/>
                    <a:lstStyle/>
                    <a:p>
                      <a:r>
                        <a:rPr lang="en-US" dirty="0"/>
                        <a:t>3</a:t>
                      </a:r>
                      <a:r>
                        <a:rPr lang="en-US" baseline="30000" dirty="0"/>
                        <a:t>rd</a:t>
                      </a:r>
                      <a:r>
                        <a:rPr lang="en-US" dirty="0"/>
                        <a:t> Divided Difference</a:t>
                      </a:r>
                    </a:p>
                  </a:txBody>
                  <a:tcPr/>
                </a:tc>
                <a:extLst>
                  <a:ext uri="{0D108BD9-81ED-4DB2-BD59-A6C34878D82A}">
                    <a16:rowId xmlns:a16="http://schemas.microsoft.com/office/drawing/2014/main" val="1140094772"/>
                  </a:ext>
                </a:extLst>
              </a:tr>
              <a:tr h="370840">
                <a:tc>
                  <a:txBody>
                    <a:bodyPr/>
                    <a:lstStyle/>
                    <a:p>
                      <a:r>
                        <a:rPr lang="en-US" dirty="0"/>
                        <a:t>0</a:t>
                      </a:r>
                    </a:p>
                  </a:txBody>
                  <a:tcPr/>
                </a:tc>
                <a:tc>
                  <a:txBody>
                    <a:bodyPr/>
                    <a:lstStyle/>
                    <a:p>
                      <a:r>
                        <a:rPr lang="en-US" dirty="0"/>
                        <a:t>3</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853608057"/>
                  </a:ext>
                </a:extLst>
              </a:tr>
              <a:tr h="370840">
                <a:tc>
                  <a:txBody>
                    <a:bodyPr/>
                    <a:lstStyle/>
                    <a:p>
                      <a:r>
                        <a:rPr lang="en-US" dirty="0"/>
                        <a:t>1</a:t>
                      </a:r>
                    </a:p>
                  </a:txBody>
                  <a:tcPr/>
                </a:tc>
                <a:tc>
                  <a:txBody>
                    <a:bodyPr/>
                    <a:lstStyle/>
                    <a:p>
                      <a:r>
                        <a:rPr lang="en-US" dirty="0"/>
                        <a:t>4</a:t>
                      </a:r>
                    </a:p>
                  </a:txBody>
                  <a:tcPr/>
                </a:tc>
                <a:tc>
                  <a:txBody>
                    <a:bodyPr/>
                    <a:lstStyle/>
                    <a:p>
                      <a:r>
                        <a:rPr lang="en-US" dirty="0"/>
                        <a:t>1</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059553230"/>
                  </a:ext>
                </a:extLst>
              </a:tr>
              <a:tr h="370840">
                <a:tc>
                  <a:txBody>
                    <a:bodyPr/>
                    <a:lstStyle/>
                    <a:p>
                      <a:r>
                        <a:rPr lang="en-US" dirty="0"/>
                        <a:t>2</a:t>
                      </a:r>
                    </a:p>
                  </a:txBody>
                  <a:tcPr/>
                </a:tc>
                <a:tc>
                  <a:txBody>
                    <a:bodyPr/>
                    <a:lstStyle/>
                    <a:p>
                      <a:r>
                        <a:rPr lang="en-US" dirty="0"/>
                        <a:t>7</a:t>
                      </a:r>
                    </a:p>
                  </a:txBody>
                  <a:tcPr/>
                </a:tc>
                <a:tc>
                  <a:txBody>
                    <a:bodyPr/>
                    <a:lstStyle/>
                    <a:p>
                      <a:r>
                        <a:rPr lang="en-US" dirty="0"/>
                        <a:t>3</a:t>
                      </a:r>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4236952821"/>
                  </a:ext>
                </a:extLst>
              </a:tr>
              <a:tr h="370840">
                <a:tc>
                  <a:txBody>
                    <a:bodyPr/>
                    <a:lstStyle/>
                    <a:p>
                      <a:r>
                        <a:rPr lang="en-US" dirty="0"/>
                        <a:t>4</a:t>
                      </a:r>
                    </a:p>
                  </a:txBody>
                  <a:tcPr/>
                </a:tc>
                <a:tc>
                  <a:txBody>
                    <a:bodyPr/>
                    <a:lstStyle/>
                    <a:p>
                      <a:r>
                        <a:rPr lang="en-US" dirty="0"/>
                        <a:t>19</a:t>
                      </a:r>
                    </a:p>
                  </a:txBody>
                  <a:tcPr/>
                </a:tc>
                <a:tc>
                  <a:txBody>
                    <a:bodyPr/>
                    <a:lstStyle/>
                    <a:p>
                      <a:r>
                        <a:rPr lang="en-US" dirty="0"/>
                        <a:t>6</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526827175"/>
                  </a:ext>
                </a:extLst>
              </a:tr>
            </a:tbl>
          </a:graphicData>
        </a:graphic>
      </p:graphicFrame>
    </p:spTree>
    <p:extLst>
      <p:ext uri="{BB962C8B-B14F-4D97-AF65-F5344CB8AC3E}">
        <p14:creationId xmlns:p14="http://schemas.microsoft.com/office/powerpoint/2010/main" val="9391143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Divided Differences Example</a:t>
            </a:r>
          </a:p>
        </p:txBody>
      </p:sp>
      <p:sp>
        <p:nvSpPr>
          <p:cNvPr id="3" name="Content Placeholder 2"/>
          <p:cNvSpPr>
            <a:spLocks noGrp="1"/>
          </p:cNvSpPr>
          <p:nvPr>
            <p:ph idx="1"/>
          </p:nvPr>
        </p:nvSpPr>
        <p:spPr/>
        <p:txBody>
          <a:bodyPr/>
          <a:lstStyle/>
          <a:p>
            <a:r>
              <a:rPr lang="en-US" dirty="0"/>
              <a:t>It is easy to calculate these in a tabular form</a:t>
            </a:r>
          </a:p>
          <a:p>
            <a:endParaRPr lang="en-US" dirty="0"/>
          </a:p>
        </p:txBody>
      </p:sp>
      <p:sp>
        <p:nvSpPr>
          <p:cNvPr id="4" name="Slide Number Placeholder 3"/>
          <p:cNvSpPr>
            <a:spLocks noGrp="1"/>
          </p:cNvSpPr>
          <p:nvPr>
            <p:ph type="sldNum" sz="quarter" idx="12"/>
          </p:nvPr>
        </p:nvSpPr>
        <p:spPr/>
        <p:txBody>
          <a:bodyPr/>
          <a:lstStyle/>
          <a:p>
            <a:fld id="{9EDBEA76-75BE-4877-AF5C-B8E80BFFBBAF}" type="slidenum">
              <a:rPr lang="en-US" smtClean="0"/>
              <a:t>23</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178233539"/>
              </p:ext>
            </p:extLst>
          </p:nvPr>
        </p:nvGraphicFramePr>
        <p:xfrm>
          <a:off x="1367536" y="3340946"/>
          <a:ext cx="8128000" cy="212344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4246168000"/>
                    </a:ext>
                  </a:extLst>
                </a:gridCol>
                <a:gridCol w="1625600">
                  <a:extLst>
                    <a:ext uri="{9D8B030D-6E8A-4147-A177-3AD203B41FA5}">
                      <a16:colId xmlns:a16="http://schemas.microsoft.com/office/drawing/2014/main" val="2263540773"/>
                    </a:ext>
                  </a:extLst>
                </a:gridCol>
                <a:gridCol w="1625600">
                  <a:extLst>
                    <a:ext uri="{9D8B030D-6E8A-4147-A177-3AD203B41FA5}">
                      <a16:colId xmlns:a16="http://schemas.microsoft.com/office/drawing/2014/main" val="2425905585"/>
                    </a:ext>
                  </a:extLst>
                </a:gridCol>
                <a:gridCol w="1625600">
                  <a:extLst>
                    <a:ext uri="{9D8B030D-6E8A-4147-A177-3AD203B41FA5}">
                      <a16:colId xmlns:a16="http://schemas.microsoft.com/office/drawing/2014/main" val="75701506"/>
                    </a:ext>
                  </a:extLst>
                </a:gridCol>
                <a:gridCol w="1625600">
                  <a:extLst>
                    <a:ext uri="{9D8B030D-6E8A-4147-A177-3AD203B41FA5}">
                      <a16:colId xmlns:a16="http://schemas.microsoft.com/office/drawing/2014/main" val="2141956763"/>
                    </a:ext>
                  </a:extLst>
                </a:gridCol>
              </a:tblGrid>
              <a:tr h="370840">
                <a:tc>
                  <a:txBody>
                    <a:bodyPr/>
                    <a:lstStyle/>
                    <a:p>
                      <a:r>
                        <a:rPr lang="en-US" dirty="0"/>
                        <a:t>x</a:t>
                      </a:r>
                    </a:p>
                  </a:txBody>
                  <a:tcPr/>
                </a:tc>
                <a:tc>
                  <a:txBody>
                    <a:bodyPr/>
                    <a:lstStyle/>
                    <a:p>
                      <a:r>
                        <a:rPr lang="en-US" dirty="0"/>
                        <a:t>f(x)</a:t>
                      </a:r>
                    </a:p>
                  </a:txBody>
                  <a:tcPr/>
                </a:tc>
                <a:tc>
                  <a:txBody>
                    <a:bodyPr/>
                    <a:lstStyle/>
                    <a:p>
                      <a:r>
                        <a:rPr lang="en-US" dirty="0"/>
                        <a:t>1</a:t>
                      </a:r>
                      <a:r>
                        <a:rPr lang="en-US" baseline="30000" dirty="0"/>
                        <a:t>st</a:t>
                      </a:r>
                      <a:r>
                        <a:rPr lang="en-US" dirty="0"/>
                        <a:t> Divided Difference</a:t>
                      </a:r>
                    </a:p>
                  </a:txBody>
                  <a:tcPr/>
                </a:tc>
                <a:tc>
                  <a:txBody>
                    <a:bodyPr/>
                    <a:lstStyle/>
                    <a:p>
                      <a:r>
                        <a:rPr lang="en-US" dirty="0"/>
                        <a:t>2</a:t>
                      </a:r>
                      <a:r>
                        <a:rPr lang="en-US" baseline="30000" dirty="0"/>
                        <a:t>nd</a:t>
                      </a:r>
                      <a:r>
                        <a:rPr lang="en-US" dirty="0"/>
                        <a:t> Divided Difference</a:t>
                      </a:r>
                    </a:p>
                  </a:txBody>
                  <a:tcPr/>
                </a:tc>
                <a:tc>
                  <a:txBody>
                    <a:bodyPr/>
                    <a:lstStyle/>
                    <a:p>
                      <a:r>
                        <a:rPr lang="en-US" dirty="0"/>
                        <a:t>3</a:t>
                      </a:r>
                      <a:r>
                        <a:rPr lang="en-US" baseline="30000" dirty="0"/>
                        <a:t>rd</a:t>
                      </a:r>
                      <a:r>
                        <a:rPr lang="en-US" dirty="0"/>
                        <a:t> Divided Difference</a:t>
                      </a:r>
                    </a:p>
                  </a:txBody>
                  <a:tcPr/>
                </a:tc>
                <a:extLst>
                  <a:ext uri="{0D108BD9-81ED-4DB2-BD59-A6C34878D82A}">
                    <a16:rowId xmlns:a16="http://schemas.microsoft.com/office/drawing/2014/main" val="1140094772"/>
                  </a:ext>
                </a:extLst>
              </a:tr>
              <a:tr h="370840">
                <a:tc>
                  <a:txBody>
                    <a:bodyPr/>
                    <a:lstStyle/>
                    <a:p>
                      <a:r>
                        <a:rPr lang="en-US" dirty="0"/>
                        <a:t>0</a:t>
                      </a:r>
                    </a:p>
                  </a:txBody>
                  <a:tcPr/>
                </a:tc>
                <a:tc>
                  <a:txBody>
                    <a:bodyPr/>
                    <a:lstStyle/>
                    <a:p>
                      <a:r>
                        <a:rPr lang="en-US" dirty="0"/>
                        <a:t>3</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853608057"/>
                  </a:ext>
                </a:extLst>
              </a:tr>
              <a:tr h="370840">
                <a:tc>
                  <a:txBody>
                    <a:bodyPr/>
                    <a:lstStyle/>
                    <a:p>
                      <a:r>
                        <a:rPr lang="en-US" dirty="0"/>
                        <a:t>1</a:t>
                      </a:r>
                    </a:p>
                  </a:txBody>
                  <a:tcPr/>
                </a:tc>
                <a:tc>
                  <a:txBody>
                    <a:bodyPr/>
                    <a:lstStyle/>
                    <a:p>
                      <a:r>
                        <a:rPr lang="en-US" dirty="0"/>
                        <a:t>4</a:t>
                      </a:r>
                    </a:p>
                  </a:txBody>
                  <a:tcPr/>
                </a:tc>
                <a:tc>
                  <a:txBody>
                    <a:bodyPr/>
                    <a:lstStyle/>
                    <a:p>
                      <a:r>
                        <a:rPr lang="en-US" dirty="0"/>
                        <a:t>1</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059553230"/>
                  </a:ext>
                </a:extLst>
              </a:tr>
              <a:tr h="370840">
                <a:tc>
                  <a:txBody>
                    <a:bodyPr/>
                    <a:lstStyle/>
                    <a:p>
                      <a:r>
                        <a:rPr lang="en-US" dirty="0"/>
                        <a:t>2</a:t>
                      </a:r>
                    </a:p>
                  </a:txBody>
                  <a:tcPr/>
                </a:tc>
                <a:tc>
                  <a:txBody>
                    <a:bodyPr/>
                    <a:lstStyle/>
                    <a:p>
                      <a:r>
                        <a:rPr lang="en-US" dirty="0"/>
                        <a:t>7</a:t>
                      </a:r>
                    </a:p>
                  </a:txBody>
                  <a:tcPr/>
                </a:tc>
                <a:tc>
                  <a:txBody>
                    <a:bodyPr/>
                    <a:lstStyle/>
                    <a:p>
                      <a:r>
                        <a:rPr lang="en-US" dirty="0"/>
                        <a:t>3</a:t>
                      </a:r>
                    </a:p>
                  </a:txBody>
                  <a:tcPr/>
                </a:tc>
                <a:tc>
                  <a:txBody>
                    <a:bodyPr/>
                    <a:lstStyle/>
                    <a:p>
                      <a:r>
                        <a:rPr lang="en-US" dirty="0"/>
                        <a:t>1</a:t>
                      </a:r>
                    </a:p>
                  </a:txBody>
                  <a:tcPr/>
                </a:tc>
                <a:tc>
                  <a:txBody>
                    <a:bodyPr/>
                    <a:lstStyle/>
                    <a:p>
                      <a:endParaRPr lang="en-US"/>
                    </a:p>
                  </a:txBody>
                  <a:tcPr/>
                </a:tc>
                <a:extLst>
                  <a:ext uri="{0D108BD9-81ED-4DB2-BD59-A6C34878D82A}">
                    <a16:rowId xmlns:a16="http://schemas.microsoft.com/office/drawing/2014/main" val="4236952821"/>
                  </a:ext>
                </a:extLst>
              </a:tr>
              <a:tr h="370840">
                <a:tc>
                  <a:txBody>
                    <a:bodyPr/>
                    <a:lstStyle/>
                    <a:p>
                      <a:r>
                        <a:rPr lang="en-US" dirty="0"/>
                        <a:t>4</a:t>
                      </a:r>
                    </a:p>
                  </a:txBody>
                  <a:tcPr/>
                </a:tc>
                <a:tc>
                  <a:txBody>
                    <a:bodyPr/>
                    <a:lstStyle/>
                    <a:p>
                      <a:r>
                        <a:rPr lang="en-US" dirty="0"/>
                        <a:t>19</a:t>
                      </a:r>
                    </a:p>
                  </a:txBody>
                  <a:tcPr/>
                </a:tc>
                <a:tc>
                  <a:txBody>
                    <a:bodyPr/>
                    <a:lstStyle/>
                    <a:p>
                      <a:r>
                        <a:rPr lang="en-US" dirty="0"/>
                        <a:t>6</a:t>
                      </a:r>
                    </a:p>
                  </a:txBody>
                  <a:tcPr/>
                </a:tc>
                <a:tc>
                  <a:txBody>
                    <a:bodyPr/>
                    <a:lstStyle/>
                    <a:p>
                      <a:r>
                        <a:rPr lang="en-US" dirty="0"/>
                        <a:t>1</a:t>
                      </a:r>
                    </a:p>
                  </a:txBody>
                  <a:tcPr/>
                </a:tc>
                <a:tc>
                  <a:txBody>
                    <a:bodyPr/>
                    <a:lstStyle/>
                    <a:p>
                      <a:r>
                        <a:rPr lang="en-US" dirty="0"/>
                        <a:t>0</a:t>
                      </a:r>
                    </a:p>
                  </a:txBody>
                  <a:tcPr/>
                </a:tc>
                <a:extLst>
                  <a:ext uri="{0D108BD9-81ED-4DB2-BD59-A6C34878D82A}">
                    <a16:rowId xmlns:a16="http://schemas.microsoft.com/office/drawing/2014/main" val="2526827175"/>
                  </a:ext>
                </a:extLst>
              </a:tr>
            </a:tbl>
          </a:graphicData>
        </a:graphic>
      </p:graphicFrame>
    </p:spTree>
    <p:extLst>
      <p:ext uri="{BB962C8B-B14F-4D97-AF65-F5344CB8AC3E}">
        <p14:creationId xmlns:p14="http://schemas.microsoft.com/office/powerpoint/2010/main" val="31678231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Newton’s Divided Difference Formula </a:t>
            </a:r>
            <a:r>
              <a:rPr lang="en-US" dirty="0" err="1"/>
              <a:t>cont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Newton’s Divided Difference formula allows us to form the interpolating polynomial using these divided differences.</a:t>
                </a:r>
              </a:p>
              <a:p>
                <a:r>
                  <a:rPr lang="en-US" dirty="0"/>
                  <a:t>The polynomial is</a:t>
                </a:r>
              </a:p>
              <a:p>
                <a:pPr marL="0" indent="0">
                  <a:buNone/>
                </a:pPr>
                <a:endParaRPr lang="en-US" b="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𝑛</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𝑓</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oMath>
                  </m:oMathPara>
                </a14:m>
                <a:endParaRPr lang="en-US" b="0" i="1" dirty="0">
                  <a:latin typeface="Cambria Math" panose="02040503050406030204" pitchFamily="18" charset="0"/>
                </a:endParaRPr>
              </a:p>
              <a:p>
                <a:pPr marL="0" indent="0">
                  <a:buNone/>
                </a:pPr>
                <a:r>
                  <a:rPr lang="en-US" b="0" dirty="0"/>
                  <a:t>		</a:t>
                </a:r>
                <a14:m>
                  <m:oMath xmlns:m="http://schemas.openxmlformats.org/officeDocument/2006/math">
                    <m:r>
                      <a:rPr lang="en-US" b="0" i="1" smtClean="0">
                        <a:latin typeface="Cambria Math" panose="02040503050406030204" pitchFamily="18" charset="0"/>
                      </a:rPr>
                      <m:t>𝑓</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e>
                    </m:d>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e>
                    </m:d>
                    <m:r>
                      <a:rPr lang="en-US" b="0" i="1" smtClean="0">
                        <a:latin typeface="Cambria Math" panose="02040503050406030204" pitchFamily="18" charset="0"/>
                      </a:rPr>
                      <m:t>+</m:t>
                    </m:r>
                  </m:oMath>
                </a14:m>
                <a:endParaRPr lang="en-US" b="0" i="1" dirty="0">
                  <a:latin typeface="Cambria Math" panose="02040503050406030204" pitchFamily="18" charset="0"/>
                </a:endParaRPr>
              </a:p>
              <a:p>
                <a:pPr marL="0" indent="0">
                  <a:buNone/>
                </a:pPr>
                <a:r>
                  <a:rPr lang="en-US" b="0" dirty="0"/>
                  <a:t> 		</a:t>
                </a:r>
                <a14:m>
                  <m:oMath xmlns:m="http://schemas.openxmlformats.org/officeDocument/2006/math">
                    <m:r>
                      <a:rPr lang="en-US" b="0" i="1" smtClean="0">
                        <a:latin typeface="Cambria Math" panose="02040503050406030204" pitchFamily="18" charset="0"/>
                      </a:rPr>
                      <m:t>𝑓</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2</m:t>
                            </m:r>
                          </m:sub>
                        </m:sSub>
                      </m:e>
                    </m:d>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e>
                    </m:d>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oMath>
                </a14:m>
                <a:endParaRPr lang="en-US" b="0" i="1" dirty="0">
                  <a:latin typeface="Cambria Math" panose="02040503050406030204" pitchFamily="18" charset="0"/>
                </a:endParaRPr>
              </a:p>
              <a:p>
                <a:pPr marL="0" indent="0">
                  <a:buNone/>
                </a:pPr>
                <a:r>
                  <a:rPr lang="en-US" b="0" dirty="0"/>
                  <a:t>		</a:t>
                </a:r>
                <a14:m>
                  <m:oMath xmlns:m="http://schemas.openxmlformats.org/officeDocument/2006/math">
                    <m:r>
                      <a:rPr lang="en-US" b="0" i="1" smtClean="0">
                        <a:latin typeface="Cambria Math" panose="02040503050406030204" pitchFamily="18" charset="0"/>
                      </a:rPr>
                      <m:t>𝑓</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sub>
                        </m:sSub>
                      </m:e>
                    </m:d>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0</m:t>
                            </m:r>
                          </m:sub>
                        </m:sSub>
                      </m:e>
                    </m:d>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𝑛</m:t>
                        </m:r>
                        <m:r>
                          <a:rPr lang="en-US" b="0" i="1" smtClean="0">
                            <a:latin typeface="Cambria Math" panose="02040503050406030204" pitchFamily="18" charset="0"/>
                          </a:rPr>
                          <m:t>−1</m:t>
                        </m:r>
                      </m:sub>
                    </m:sSub>
                    <m:r>
                      <a:rPr lang="en-US" b="0" i="1" smtClean="0">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341" t="-87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9EDBEA76-75BE-4877-AF5C-B8E80BFFBBAF}" type="slidenum">
              <a:rPr lang="en-US" smtClean="0"/>
              <a:t>24</a:t>
            </a:fld>
            <a:endParaRPr lang="en-US"/>
          </a:p>
        </p:txBody>
      </p:sp>
    </p:spTree>
    <p:extLst>
      <p:ext uri="{BB962C8B-B14F-4D97-AF65-F5344CB8AC3E}">
        <p14:creationId xmlns:p14="http://schemas.microsoft.com/office/powerpoint/2010/main" val="30831324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Newton’s Divided Difference Formula 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Find the interpolating polynomial passing through the points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0,1</m:t>
                        </m:r>
                      </m:e>
                    </m:d>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2,2</m:t>
                        </m:r>
                      </m:e>
                    </m:d>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(3,4)</m:t>
                    </m:r>
                  </m:oMath>
                </a14:m>
                <a:r>
                  <a:rPr lang="en-US" dirty="0"/>
                  <a: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341" t="-87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9EDBEA76-75BE-4877-AF5C-B8E80BFFBBAF}" type="slidenum">
              <a:rPr lang="en-US" smtClean="0"/>
              <a:t>25</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479909976"/>
              </p:ext>
            </p:extLst>
          </p:nvPr>
        </p:nvGraphicFramePr>
        <p:xfrm>
          <a:off x="1284472" y="3225122"/>
          <a:ext cx="8128000" cy="14833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312711895"/>
                    </a:ext>
                  </a:extLst>
                </a:gridCol>
                <a:gridCol w="2032000">
                  <a:extLst>
                    <a:ext uri="{9D8B030D-6E8A-4147-A177-3AD203B41FA5}">
                      <a16:colId xmlns:a16="http://schemas.microsoft.com/office/drawing/2014/main" val="1470951910"/>
                    </a:ext>
                  </a:extLst>
                </a:gridCol>
                <a:gridCol w="2032000">
                  <a:extLst>
                    <a:ext uri="{9D8B030D-6E8A-4147-A177-3AD203B41FA5}">
                      <a16:colId xmlns:a16="http://schemas.microsoft.com/office/drawing/2014/main" val="1976019930"/>
                    </a:ext>
                  </a:extLst>
                </a:gridCol>
                <a:gridCol w="2032000">
                  <a:extLst>
                    <a:ext uri="{9D8B030D-6E8A-4147-A177-3AD203B41FA5}">
                      <a16:colId xmlns:a16="http://schemas.microsoft.com/office/drawing/2014/main" val="1912937877"/>
                    </a:ext>
                  </a:extLst>
                </a:gridCol>
              </a:tblGrid>
              <a:tr h="370840">
                <a:tc>
                  <a:txBody>
                    <a:bodyPr/>
                    <a:lstStyle/>
                    <a:p>
                      <a:r>
                        <a:rPr lang="en-US" dirty="0"/>
                        <a:t>x</a:t>
                      </a:r>
                    </a:p>
                  </a:txBody>
                  <a:tcPr/>
                </a:tc>
                <a:tc>
                  <a:txBody>
                    <a:bodyPr/>
                    <a:lstStyle/>
                    <a:p>
                      <a:r>
                        <a:rPr lang="en-US" dirty="0"/>
                        <a:t>f(x)</a:t>
                      </a:r>
                    </a:p>
                  </a:txBody>
                  <a:tcPr/>
                </a:tc>
                <a:tc>
                  <a:txBody>
                    <a:bodyPr/>
                    <a:lstStyle/>
                    <a:p>
                      <a:r>
                        <a:rPr lang="en-US" dirty="0"/>
                        <a:t>1</a:t>
                      </a:r>
                      <a:r>
                        <a:rPr lang="en-US" baseline="30000" dirty="0"/>
                        <a:t>st</a:t>
                      </a:r>
                      <a:r>
                        <a:rPr lang="en-US" dirty="0"/>
                        <a:t> DD</a:t>
                      </a:r>
                    </a:p>
                  </a:txBody>
                  <a:tcPr/>
                </a:tc>
                <a:tc>
                  <a:txBody>
                    <a:bodyPr/>
                    <a:lstStyle/>
                    <a:p>
                      <a:r>
                        <a:rPr lang="en-US" dirty="0"/>
                        <a:t>2</a:t>
                      </a:r>
                      <a:r>
                        <a:rPr lang="en-US" baseline="30000" dirty="0"/>
                        <a:t>nd</a:t>
                      </a:r>
                      <a:r>
                        <a:rPr lang="en-US" dirty="0"/>
                        <a:t> DD</a:t>
                      </a:r>
                    </a:p>
                  </a:txBody>
                  <a:tcPr/>
                </a:tc>
                <a:extLst>
                  <a:ext uri="{0D108BD9-81ED-4DB2-BD59-A6C34878D82A}">
                    <a16:rowId xmlns:a16="http://schemas.microsoft.com/office/drawing/2014/main" val="2157278187"/>
                  </a:ext>
                </a:extLst>
              </a:tr>
              <a:tr h="370840">
                <a:tc>
                  <a:txBody>
                    <a:bodyPr/>
                    <a:lstStyle/>
                    <a:p>
                      <a:r>
                        <a:rPr lang="en-US" dirty="0"/>
                        <a:t>0</a:t>
                      </a:r>
                    </a:p>
                  </a:txBody>
                  <a:tcPr/>
                </a:tc>
                <a:tc>
                  <a:txBody>
                    <a:bodyPr/>
                    <a:lstStyle/>
                    <a:p>
                      <a:r>
                        <a:rPr lang="en-US" dirty="0"/>
                        <a:t>1</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938224224"/>
                  </a:ext>
                </a:extLst>
              </a:tr>
              <a:tr h="370840">
                <a:tc>
                  <a:txBody>
                    <a:bodyPr/>
                    <a:lstStyle/>
                    <a:p>
                      <a:r>
                        <a:rPr lang="en-US" dirty="0"/>
                        <a:t>2</a:t>
                      </a:r>
                    </a:p>
                  </a:txBody>
                  <a:tcPr/>
                </a:tc>
                <a:tc>
                  <a:txBody>
                    <a:bodyPr/>
                    <a:lstStyle/>
                    <a:p>
                      <a:r>
                        <a:rPr lang="en-US" dirty="0"/>
                        <a:t>2</a:t>
                      </a:r>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3541244460"/>
                  </a:ext>
                </a:extLst>
              </a:tr>
              <a:tr h="370840">
                <a:tc>
                  <a:txBody>
                    <a:bodyPr/>
                    <a:lstStyle/>
                    <a:p>
                      <a:r>
                        <a:rPr lang="en-US" dirty="0"/>
                        <a:t>3</a:t>
                      </a:r>
                    </a:p>
                  </a:txBody>
                  <a:tcPr/>
                </a:tc>
                <a:tc>
                  <a:txBody>
                    <a:bodyPr/>
                    <a:lstStyle/>
                    <a:p>
                      <a:r>
                        <a:rPr lang="en-US" dirty="0"/>
                        <a:t>4</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679655163"/>
                  </a:ext>
                </a:extLst>
              </a:tr>
            </a:tbl>
          </a:graphicData>
        </a:graphic>
      </p:graphicFrame>
    </p:spTree>
    <p:extLst>
      <p:ext uri="{BB962C8B-B14F-4D97-AF65-F5344CB8AC3E}">
        <p14:creationId xmlns:p14="http://schemas.microsoft.com/office/powerpoint/2010/main" val="848198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Newton’s Divided Difference Formula 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Find the interpolating polynomial passing through the points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0,1</m:t>
                        </m:r>
                      </m:e>
                    </m:d>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2,2</m:t>
                        </m:r>
                      </m:e>
                    </m:d>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(3,4)</m:t>
                    </m:r>
                  </m:oMath>
                </a14:m>
                <a:r>
                  <a:rPr lang="en-US" dirty="0"/>
                  <a: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341" t="-87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9EDBEA76-75BE-4877-AF5C-B8E80BFFBBAF}" type="slidenum">
              <a:rPr lang="en-US" smtClean="0"/>
              <a:t>26</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489079046"/>
              </p:ext>
            </p:extLst>
          </p:nvPr>
        </p:nvGraphicFramePr>
        <p:xfrm>
          <a:off x="1284472" y="3078818"/>
          <a:ext cx="8128000" cy="14833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312711895"/>
                    </a:ext>
                  </a:extLst>
                </a:gridCol>
                <a:gridCol w="2032000">
                  <a:extLst>
                    <a:ext uri="{9D8B030D-6E8A-4147-A177-3AD203B41FA5}">
                      <a16:colId xmlns:a16="http://schemas.microsoft.com/office/drawing/2014/main" val="1470951910"/>
                    </a:ext>
                  </a:extLst>
                </a:gridCol>
                <a:gridCol w="2032000">
                  <a:extLst>
                    <a:ext uri="{9D8B030D-6E8A-4147-A177-3AD203B41FA5}">
                      <a16:colId xmlns:a16="http://schemas.microsoft.com/office/drawing/2014/main" val="1976019930"/>
                    </a:ext>
                  </a:extLst>
                </a:gridCol>
                <a:gridCol w="2032000">
                  <a:extLst>
                    <a:ext uri="{9D8B030D-6E8A-4147-A177-3AD203B41FA5}">
                      <a16:colId xmlns:a16="http://schemas.microsoft.com/office/drawing/2014/main" val="1912937877"/>
                    </a:ext>
                  </a:extLst>
                </a:gridCol>
              </a:tblGrid>
              <a:tr h="370840">
                <a:tc>
                  <a:txBody>
                    <a:bodyPr/>
                    <a:lstStyle/>
                    <a:p>
                      <a:r>
                        <a:rPr lang="en-US" dirty="0"/>
                        <a:t>x</a:t>
                      </a:r>
                    </a:p>
                  </a:txBody>
                  <a:tcPr/>
                </a:tc>
                <a:tc>
                  <a:txBody>
                    <a:bodyPr/>
                    <a:lstStyle/>
                    <a:p>
                      <a:r>
                        <a:rPr lang="en-US" dirty="0"/>
                        <a:t>f(x)</a:t>
                      </a:r>
                    </a:p>
                  </a:txBody>
                  <a:tcPr/>
                </a:tc>
                <a:tc>
                  <a:txBody>
                    <a:bodyPr/>
                    <a:lstStyle/>
                    <a:p>
                      <a:r>
                        <a:rPr lang="en-US" dirty="0"/>
                        <a:t>1</a:t>
                      </a:r>
                      <a:r>
                        <a:rPr lang="en-US" baseline="30000" dirty="0"/>
                        <a:t>st</a:t>
                      </a:r>
                      <a:r>
                        <a:rPr lang="en-US" dirty="0"/>
                        <a:t> DD</a:t>
                      </a:r>
                    </a:p>
                  </a:txBody>
                  <a:tcPr/>
                </a:tc>
                <a:tc>
                  <a:txBody>
                    <a:bodyPr/>
                    <a:lstStyle/>
                    <a:p>
                      <a:r>
                        <a:rPr lang="en-US" dirty="0"/>
                        <a:t>2</a:t>
                      </a:r>
                      <a:r>
                        <a:rPr lang="en-US" baseline="30000" dirty="0"/>
                        <a:t>nd</a:t>
                      </a:r>
                      <a:r>
                        <a:rPr lang="en-US" dirty="0"/>
                        <a:t> DD</a:t>
                      </a:r>
                    </a:p>
                  </a:txBody>
                  <a:tcPr/>
                </a:tc>
                <a:extLst>
                  <a:ext uri="{0D108BD9-81ED-4DB2-BD59-A6C34878D82A}">
                    <a16:rowId xmlns:a16="http://schemas.microsoft.com/office/drawing/2014/main" val="2157278187"/>
                  </a:ext>
                </a:extLst>
              </a:tr>
              <a:tr h="370840">
                <a:tc>
                  <a:txBody>
                    <a:bodyPr/>
                    <a:lstStyle/>
                    <a:p>
                      <a:r>
                        <a:rPr lang="en-US" dirty="0"/>
                        <a:t>0</a:t>
                      </a:r>
                    </a:p>
                  </a:txBody>
                  <a:tcPr/>
                </a:tc>
                <a:tc>
                  <a:txBody>
                    <a:bodyPr/>
                    <a:lstStyle/>
                    <a:p>
                      <a:r>
                        <a:rPr lang="en-US" dirty="0"/>
                        <a:t>1</a:t>
                      </a:r>
                    </a:p>
                  </a:txBody>
                  <a:tcPr/>
                </a:tc>
                <a:tc>
                  <a:txBody>
                    <a:bodyPr/>
                    <a:lstStyle/>
                    <a:p>
                      <a:r>
                        <a:rPr lang="en-US" dirty="0"/>
                        <a:t> </a:t>
                      </a:r>
                    </a:p>
                  </a:txBody>
                  <a:tcPr/>
                </a:tc>
                <a:tc>
                  <a:txBody>
                    <a:bodyPr/>
                    <a:lstStyle/>
                    <a:p>
                      <a:endParaRPr lang="en-US" dirty="0"/>
                    </a:p>
                  </a:txBody>
                  <a:tcPr/>
                </a:tc>
                <a:extLst>
                  <a:ext uri="{0D108BD9-81ED-4DB2-BD59-A6C34878D82A}">
                    <a16:rowId xmlns:a16="http://schemas.microsoft.com/office/drawing/2014/main" val="1938224224"/>
                  </a:ext>
                </a:extLst>
              </a:tr>
              <a:tr h="370840">
                <a:tc>
                  <a:txBody>
                    <a:bodyPr/>
                    <a:lstStyle/>
                    <a:p>
                      <a:r>
                        <a:rPr lang="en-US" dirty="0"/>
                        <a:t>2</a:t>
                      </a:r>
                    </a:p>
                  </a:txBody>
                  <a:tcPr/>
                </a:tc>
                <a:tc>
                  <a:txBody>
                    <a:bodyPr/>
                    <a:lstStyle/>
                    <a:p>
                      <a:r>
                        <a:rPr lang="en-US" dirty="0"/>
                        <a:t>2</a:t>
                      </a:r>
                    </a:p>
                  </a:txBody>
                  <a:tcPr/>
                </a:tc>
                <a:tc>
                  <a:txBody>
                    <a:bodyPr/>
                    <a:lstStyle/>
                    <a:p>
                      <a:r>
                        <a:rPr lang="en-US" dirty="0"/>
                        <a:t>½ </a:t>
                      </a:r>
                    </a:p>
                  </a:txBody>
                  <a:tcPr/>
                </a:tc>
                <a:tc>
                  <a:txBody>
                    <a:bodyPr/>
                    <a:lstStyle/>
                    <a:p>
                      <a:endParaRPr lang="en-US" dirty="0"/>
                    </a:p>
                  </a:txBody>
                  <a:tcPr/>
                </a:tc>
                <a:extLst>
                  <a:ext uri="{0D108BD9-81ED-4DB2-BD59-A6C34878D82A}">
                    <a16:rowId xmlns:a16="http://schemas.microsoft.com/office/drawing/2014/main" val="3541244460"/>
                  </a:ext>
                </a:extLst>
              </a:tr>
              <a:tr h="370840">
                <a:tc>
                  <a:txBody>
                    <a:bodyPr/>
                    <a:lstStyle/>
                    <a:p>
                      <a:r>
                        <a:rPr lang="en-US" dirty="0"/>
                        <a:t>3</a:t>
                      </a:r>
                    </a:p>
                  </a:txBody>
                  <a:tcPr/>
                </a:tc>
                <a:tc>
                  <a:txBody>
                    <a:bodyPr/>
                    <a:lstStyle/>
                    <a:p>
                      <a:r>
                        <a:rPr lang="en-US" dirty="0"/>
                        <a:t>4</a:t>
                      </a:r>
                    </a:p>
                  </a:txBody>
                  <a:tcPr/>
                </a:tc>
                <a:tc>
                  <a:txBody>
                    <a:bodyPr/>
                    <a:lstStyle/>
                    <a:p>
                      <a:r>
                        <a:rPr lang="en-US" dirty="0"/>
                        <a:t>2</a:t>
                      </a:r>
                    </a:p>
                  </a:txBody>
                  <a:tcPr/>
                </a:tc>
                <a:tc>
                  <a:txBody>
                    <a:bodyPr/>
                    <a:lstStyle/>
                    <a:p>
                      <a:r>
                        <a:rPr lang="en-US" dirty="0"/>
                        <a:t>½ </a:t>
                      </a:r>
                    </a:p>
                  </a:txBody>
                  <a:tcPr/>
                </a:tc>
                <a:extLst>
                  <a:ext uri="{0D108BD9-81ED-4DB2-BD59-A6C34878D82A}">
                    <a16:rowId xmlns:a16="http://schemas.microsoft.com/office/drawing/2014/main" val="679655163"/>
                  </a:ext>
                </a:extLst>
              </a:tr>
            </a:tbl>
          </a:graphicData>
        </a:graphic>
      </p:graphicFrame>
    </p:spTree>
    <p:extLst>
      <p:ext uri="{BB962C8B-B14F-4D97-AF65-F5344CB8AC3E}">
        <p14:creationId xmlns:p14="http://schemas.microsoft.com/office/powerpoint/2010/main" val="20118956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Newton’s Divided Difference Formula Example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Now we can form the polynomial.</a:t>
                </a:r>
              </a:p>
              <a:p>
                <a:r>
                  <a:rPr lang="en-US" dirty="0"/>
                  <a:t>The coefficients we need are on the diagonal.</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2</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0" smtClean="0">
                          <a:latin typeface="Cambria Math" panose="02040503050406030204" pitchFamily="18" charset="0"/>
                        </a:rPr>
                        <m:t>1+</m:t>
                      </m:r>
                      <m:f>
                        <m:fPr>
                          <m:ctrlPr>
                            <a:rPr lang="en-US" b="0" i="1" smtClean="0">
                              <a:latin typeface="Cambria Math" panose="02040503050406030204" pitchFamily="18" charset="0"/>
                            </a:rPr>
                          </m:ctrlPr>
                        </m:fPr>
                        <m:num>
                          <m:r>
                            <a:rPr lang="en-US" b="0" i="0" smtClean="0">
                              <a:latin typeface="Cambria Math" panose="02040503050406030204" pitchFamily="18" charset="0"/>
                            </a:rPr>
                            <m:t>1</m:t>
                          </m:r>
                        </m:num>
                        <m:den>
                          <m:r>
                            <a:rPr lang="en-US" b="0" i="0" smtClean="0">
                              <a:latin typeface="Cambria Math" panose="02040503050406030204" pitchFamily="18" charset="0"/>
                            </a:rPr>
                            <m:t>2</m:t>
                          </m:r>
                        </m:den>
                      </m:f>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x</m:t>
                          </m:r>
                          <m:r>
                            <a:rPr lang="en-US" b="0" i="0" smtClean="0">
                              <a:latin typeface="Cambria Math" panose="02040503050406030204" pitchFamily="18" charset="0"/>
                            </a:rPr>
                            <m:t>−0</m:t>
                          </m:r>
                        </m:e>
                      </m:d>
                      <m:r>
                        <a:rPr lang="en-US" b="0" i="0" smtClean="0">
                          <a:latin typeface="Cambria Math" panose="02040503050406030204" pitchFamily="18" charset="0"/>
                        </a:rPr>
                        <m:t>+</m:t>
                      </m:r>
                      <m:f>
                        <m:fPr>
                          <m:ctrlPr>
                            <a:rPr lang="en-US" b="0" i="1" smtClean="0">
                              <a:latin typeface="Cambria Math" panose="02040503050406030204" pitchFamily="18" charset="0"/>
                            </a:rPr>
                          </m:ctrlPr>
                        </m:fPr>
                        <m:num>
                          <m:r>
                            <a:rPr lang="en-US" b="0" i="0" smtClean="0">
                              <a:latin typeface="Cambria Math" panose="02040503050406030204" pitchFamily="18" charset="0"/>
                            </a:rPr>
                            <m:t>1</m:t>
                          </m:r>
                        </m:num>
                        <m:den>
                          <m:r>
                            <a:rPr lang="en-US" b="0" i="0" smtClean="0">
                              <a:latin typeface="Cambria Math" panose="02040503050406030204" pitchFamily="18" charset="0"/>
                            </a:rPr>
                            <m:t>2</m:t>
                          </m:r>
                        </m:den>
                      </m:f>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x</m:t>
                          </m:r>
                          <m:r>
                            <a:rPr lang="en-US" b="0" i="0" smtClean="0">
                              <a:latin typeface="Cambria Math" panose="02040503050406030204" pitchFamily="18" charset="0"/>
                            </a:rPr>
                            <m:t>−0</m:t>
                          </m:r>
                        </m:e>
                      </m:d>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x</m:t>
                          </m:r>
                          <m:r>
                            <a:rPr lang="en-US" b="0" i="0" smtClean="0">
                              <a:latin typeface="Cambria Math" panose="02040503050406030204" pitchFamily="18" charset="0"/>
                            </a:rPr>
                            <m:t>−2</m:t>
                          </m:r>
                        </m:e>
                      </m:d>
                    </m:oMath>
                  </m:oMathPara>
                </a14:m>
                <a:endParaRPr lang="en-US" dirty="0"/>
              </a:p>
              <a:p>
                <a:r>
                  <a:rPr lang="en-US" dirty="0"/>
                  <a:t>This is very easy to put into the nested form</a:t>
                </a:r>
              </a:p>
              <a:p>
                <a:pPr marL="0" indent="0" algn="ctr">
                  <a:buNone/>
                </a:pPr>
                <a14:m>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𝑃</m:t>
                        </m:r>
                      </m:e>
                      <m:sub>
                        <m:r>
                          <a:rPr lang="en-US" b="0" i="1" smtClean="0">
                            <a:latin typeface="Cambria Math" panose="02040503050406030204" pitchFamily="18" charset="0"/>
                          </a:rPr>
                          <m:t>2</m:t>
                        </m:r>
                      </m:sub>
                    </m:sSub>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r>
                      <a:rPr lang="en-US">
                        <a:latin typeface="Cambria Math" panose="02040503050406030204" pitchFamily="18" charset="0"/>
                      </a:rPr>
                      <m:t>1+</m:t>
                    </m:r>
                    <m:d>
                      <m:dPr>
                        <m:ctrlPr>
                          <a:rPr lang="en-US" i="1">
                            <a:latin typeface="Cambria Math" panose="02040503050406030204" pitchFamily="18" charset="0"/>
                          </a:rPr>
                        </m:ctrlPr>
                      </m:dPr>
                      <m:e>
                        <m:r>
                          <m:rPr>
                            <m:sty m:val="p"/>
                          </m:rPr>
                          <a:rPr lang="en-US">
                            <a:latin typeface="Cambria Math" panose="02040503050406030204" pitchFamily="18" charset="0"/>
                          </a:rPr>
                          <m:t>x</m:t>
                        </m:r>
                        <m:r>
                          <a:rPr lang="en-US">
                            <a:latin typeface="Cambria Math" panose="02040503050406030204" pitchFamily="18" charset="0"/>
                          </a:rPr>
                          <m:t>−0</m:t>
                        </m:r>
                      </m:e>
                    </m:d>
                    <m:r>
                      <a:rPr lang="en-US" b="0" i="0" smtClean="0">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num>
                      <m:den>
                        <m:r>
                          <a:rPr lang="en-US">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d>
                      <m:dPr>
                        <m:ctrlPr>
                          <a:rPr lang="en-US" i="1">
                            <a:latin typeface="Cambria Math" panose="02040503050406030204" pitchFamily="18" charset="0"/>
                          </a:rPr>
                        </m:ctrlPr>
                      </m:dPr>
                      <m:e>
                        <m:r>
                          <m:rPr>
                            <m:sty m:val="p"/>
                          </m:rPr>
                          <a:rPr lang="en-US">
                            <a:latin typeface="Cambria Math" panose="02040503050406030204" pitchFamily="18" charset="0"/>
                          </a:rPr>
                          <m:t>x</m:t>
                        </m:r>
                        <m:r>
                          <a:rPr lang="en-US">
                            <a:latin typeface="Cambria Math" panose="02040503050406030204" pitchFamily="18" charset="0"/>
                          </a:rPr>
                          <m:t>−2</m:t>
                        </m:r>
                      </m:e>
                    </m:d>
                    <m:r>
                      <a:rPr lang="en-US" b="0" i="1" smtClean="0">
                        <a:latin typeface="Cambria Math" panose="02040503050406030204" pitchFamily="18" charset="0"/>
                      </a:rPr>
                      <m:t>)</m:t>
                    </m:r>
                  </m:oMath>
                </a14:m>
                <a:r>
                  <a:rPr lang="en-US" dirty="0"/>
                  <a:t>.</a:t>
                </a:r>
              </a:p>
              <a:p>
                <a:r>
                  <a:rPr lang="en-US" dirty="0"/>
                  <a:t>Or we can expand it out</a:t>
                </a: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𝑃</m:t>
                          </m:r>
                        </m:e>
                        <m:sub>
                          <m:r>
                            <a:rPr lang="en-US" b="0" i="1" smtClean="0">
                              <a:latin typeface="Cambria Math" panose="02040503050406030204" pitchFamily="18" charset="0"/>
                            </a:rPr>
                            <m:t>2</m:t>
                          </m:r>
                        </m:sub>
                      </m:sSub>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r>
                        <a:rPr lang="en-US">
                          <a:latin typeface="Cambria Math" panose="02040503050406030204" pitchFamily="18" charset="0"/>
                        </a:rPr>
                        <m:t>1+</m:t>
                      </m:r>
                      <m:f>
                        <m:fPr>
                          <m:ctrlPr>
                            <a:rPr lang="en-US" i="1">
                              <a:latin typeface="Cambria Math" panose="02040503050406030204" pitchFamily="18" charset="0"/>
                            </a:rPr>
                          </m:ctrlPr>
                        </m:fPr>
                        <m:num>
                          <m:r>
                            <a:rPr lang="en-US">
                              <a:latin typeface="Cambria Math" panose="02040503050406030204" pitchFamily="18" charset="0"/>
                            </a:rPr>
                            <m:t>1</m:t>
                          </m:r>
                        </m:num>
                        <m:den>
                          <m:r>
                            <a:rPr lang="en-US">
                              <a:latin typeface="Cambria Math" panose="02040503050406030204" pitchFamily="18" charset="0"/>
                            </a:rPr>
                            <m:t>2</m:t>
                          </m:r>
                        </m:den>
                      </m:f>
                      <m:d>
                        <m:dPr>
                          <m:ctrlPr>
                            <a:rPr lang="en-US" i="1">
                              <a:latin typeface="Cambria Math" panose="02040503050406030204" pitchFamily="18" charset="0"/>
                            </a:rPr>
                          </m:ctrlPr>
                        </m:dPr>
                        <m:e>
                          <m:r>
                            <m:rPr>
                              <m:sty m:val="p"/>
                            </m:rPr>
                            <a:rPr lang="en-US">
                              <a:latin typeface="Cambria Math" panose="02040503050406030204" pitchFamily="18" charset="0"/>
                            </a:rPr>
                            <m:t>x</m:t>
                          </m:r>
                          <m:r>
                            <a:rPr lang="en-US">
                              <a:latin typeface="Cambria Math" panose="02040503050406030204" pitchFamily="18" charset="0"/>
                            </a:rPr>
                            <m:t>−0</m:t>
                          </m:r>
                        </m:e>
                      </m:d>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num>
                        <m:den>
                          <m:r>
                            <a:rPr lang="en-US">
                              <a:latin typeface="Cambria Math" panose="02040503050406030204" pitchFamily="18" charset="0"/>
                            </a:rPr>
                            <m:t>2</m:t>
                          </m:r>
                        </m:den>
                      </m:f>
                      <m:d>
                        <m:dPr>
                          <m:ctrlPr>
                            <a:rPr lang="en-US" i="1">
                              <a:latin typeface="Cambria Math" panose="02040503050406030204" pitchFamily="18" charset="0"/>
                            </a:rPr>
                          </m:ctrlPr>
                        </m:dPr>
                        <m:e>
                          <m:r>
                            <m:rPr>
                              <m:sty m:val="p"/>
                            </m:rPr>
                            <a:rPr lang="en-US">
                              <a:latin typeface="Cambria Math" panose="02040503050406030204" pitchFamily="18" charset="0"/>
                            </a:rPr>
                            <m:t>x</m:t>
                          </m:r>
                          <m:r>
                            <a:rPr lang="en-US">
                              <a:latin typeface="Cambria Math" panose="02040503050406030204" pitchFamily="18" charset="0"/>
                            </a:rPr>
                            <m:t>−0</m:t>
                          </m:r>
                        </m:e>
                      </m:d>
                      <m:d>
                        <m:dPr>
                          <m:ctrlPr>
                            <a:rPr lang="en-US" i="1">
                              <a:latin typeface="Cambria Math" panose="02040503050406030204" pitchFamily="18" charset="0"/>
                            </a:rPr>
                          </m:ctrlPr>
                        </m:dPr>
                        <m:e>
                          <m:r>
                            <m:rPr>
                              <m:sty m:val="p"/>
                            </m:rPr>
                            <a:rPr lang="en-US">
                              <a:latin typeface="Cambria Math" panose="02040503050406030204" pitchFamily="18" charset="0"/>
                            </a:rPr>
                            <m:t>x</m:t>
                          </m:r>
                          <m:r>
                            <a:rPr lang="en-US">
                              <a:latin typeface="Cambria Math" panose="02040503050406030204" pitchFamily="18" charset="0"/>
                            </a:rPr>
                            <m:t>−2</m:t>
                          </m:r>
                        </m:e>
                      </m:d>
                      <m:r>
                        <a:rPr lang="en-US" b="0" i="1" smtClean="0">
                          <a:latin typeface="Cambria Math" panose="02040503050406030204" pitchFamily="18" charset="0"/>
                        </a:rPr>
                        <m:t>=1+</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𝑥</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oMath>
                  </m:oMathPara>
                </a14:m>
                <a:endParaRPr lang="en-US" dirty="0"/>
              </a:p>
              <a:p>
                <a:r>
                  <a:rPr lang="en-US" dirty="0"/>
                  <a:t>Which is exactly what we got when we used Lagrange Interpolation.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341" t="-872" b="-101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9EDBEA76-75BE-4877-AF5C-B8E80BFFBBAF}" type="slidenum">
              <a:rPr lang="en-US" smtClean="0"/>
              <a:t>27</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746420545"/>
              </p:ext>
            </p:extLst>
          </p:nvPr>
        </p:nvGraphicFramePr>
        <p:xfrm>
          <a:off x="8268929" y="1493584"/>
          <a:ext cx="3561848" cy="1483360"/>
        </p:xfrm>
        <a:graphic>
          <a:graphicData uri="http://schemas.openxmlformats.org/drawingml/2006/table">
            <a:tbl>
              <a:tblPr firstRow="1" bandRow="1">
                <a:tableStyleId>{5C22544A-7EE6-4342-B048-85BDC9FD1C3A}</a:tableStyleId>
              </a:tblPr>
              <a:tblGrid>
                <a:gridCol w="890462">
                  <a:extLst>
                    <a:ext uri="{9D8B030D-6E8A-4147-A177-3AD203B41FA5}">
                      <a16:colId xmlns:a16="http://schemas.microsoft.com/office/drawing/2014/main" val="1312711895"/>
                    </a:ext>
                  </a:extLst>
                </a:gridCol>
                <a:gridCol w="890462">
                  <a:extLst>
                    <a:ext uri="{9D8B030D-6E8A-4147-A177-3AD203B41FA5}">
                      <a16:colId xmlns:a16="http://schemas.microsoft.com/office/drawing/2014/main" val="1470951910"/>
                    </a:ext>
                  </a:extLst>
                </a:gridCol>
                <a:gridCol w="890462">
                  <a:extLst>
                    <a:ext uri="{9D8B030D-6E8A-4147-A177-3AD203B41FA5}">
                      <a16:colId xmlns:a16="http://schemas.microsoft.com/office/drawing/2014/main" val="1976019930"/>
                    </a:ext>
                  </a:extLst>
                </a:gridCol>
                <a:gridCol w="890462">
                  <a:extLst>
                    <a:ext uri="{9D8B030D-6E8A-4147-A177-3AD203B41FA5}">
                      <a16:colId xmlns:a16="http://schemas.microsoft.com/office/drawing/2014/main" val="1912937877"/>
                    </a:ext>
                  </a:extLst>
                </a:gridCol>
              </a:tblGrid>
              <a:tr h="370840">
                <a:tc>
                  <a:txBody>
                    <a:bodyPr/>
                    <a:lstStyle/>
                    <a:p>
                      <a:r>
                        <a:rPr lang="en-US" dirty="0"/>
                        <a:t>x</a:t>
                      </a:r>
                    </a:p>
                  </a:txBody>
                  <a:tcPr/>
                </a:tc>
                <a:tc>
                  <a:txBody>
                    <a:bodyPr/>
                    <a:lstStyle/>
                    <a:p>
                      <a:r>
                        <a:rPr lang="en-US" dirty="0"/>
                        <a:t>f(x)</a:t>
                      </a:r>
                    </a:p>
                  </a:txBody>
                  <a:tcPr/>
                </a:tc>
                <a:tc>
                  <a:txBody>
                    <a:bodyPr/>
                    <a:lstStyle/>
                    <a:p>
                      <a:r>
                        <a:rPr lang="en-US" dirty="0"/>
                        <a:t>1</a:t>
                      </a:r>
                      <a:r>
                        <a:rPr lang="en-US" baseline="30000" dirty="0"/>
                        <a:t>st</a:t>
                      </a:r>
                      <a:r>
                        <a:rPr lang="en-US" dirty="0"/>
                        <a:t> DD</a:t>
                      </a:r>
                    </a:p>
                  </a:txBody>
                  <a:tcPr/>
                </a:tc>
                <a:tc>
                  <a:txBody>
                    <a:bodyPr/>
                    <a:lstStyle/>
                    <a:p>
                      <a:r>
                        <a:rPr lang="en-US" dirty="0"/>
                        <a:t>2</a:t>
                      </a:r>
                      <a:r>
                        <a:rPr lang="en-US" baseline="30000" dirty="0"/>
                        <a:t>nd</a:t>
                      </a:r>
                      <a:r>
                        <a:rPr lang="en-US" dirty="0"/>
                        <a:t> DD</a:t>
                      </a:r>
                    </a:p>
                  </a:txBody>
                  <a:tcPr/>
                </a:tc>
                <a:extLst>
                  <a:ext uri="{0D108BD9-81ED-4DB2-BD59-A6C34878D82A}">
                    <a16:rowId xmlns:a16="http://schemas.microsoft.com/office/drawing/2014/main" val="2157278187"/>
                  </a:ext>
                </a:extLst>
              </a:tr>
              <a:tr h="370840">
                <a:tc>
                  <a:txBody>
                    <a:bodyPr/>
                    <a:lstStyle/>
                    <a:p>
                      <a:r>
                        <a:rPr lang="en-US" dirty="0"/>
                        <a:t>0</a:t>
                      </a:r>
                    </a:p>
                  </a:txBody>
                  <a:tcPr/>
                </a:tc>
                <a:tc>
                  <a:txBody>
                    <a:bodyPr/>
                    <a:lstStyle/>
                    <a:p>
                      <a:r>
                        <a:rPr lang="en-US" dirty="0"/>
                        <a:t>1</a:t>
                      </a:r>
                    </a:p>
                  </a:txBody>
                  <a:tcPr/>
                </a:tc>
                <a:tc>
                  <a:txBody>
                    <a:bodyPr/>
                    <a:lstStyle/>
                    <a:p>
                      <a:r>
                        <a:rPr lang="en-US" dirty="0"/>
                        <a:t> </a:t>
                      </a:r>
                    </a:p>
                  </a:txBody>
                  <a:tcPr/>
                </a:tc>
                <a:tc>
                  <a:txBody>
                    <a:bodyPr/>
                    <a:lstStyle/>
                    <a:p>
                      <a:endParaRPr lang="en-US" dirty="0"/>
                    </a:p>
                  </a:txBody>
                  <a:tcPr/>
                </a:tc>
                <a:extLst>
                  <a:ext uri="{0D108BD9-81ED-4DB2-BD59-A6C34878D82A}">
                    <a16:rowId xmlns:a16="http://schemas.microsoft.com/office/drawing/2014/main" val="1938224224"/>
                  </a:ext>
                </a:extLst>
              </a:tr>
              <a:tr h="370840">
                <a:tc>
                  <a:txBody>
                    <a:bodyPr/>
                    <a:lstStyle/>
                    <a:p>
                      <a:r>
                        <a:rPr lang="en-US" dirty="0"/>
                        <a:t>2</a:t>
                      </a:r>
                    </a:p>
                  </a:txBody>
                  <a:tcPr/>
                </a:tc>
                <a:tc>
                  <a:txBody>
                    <a:bodyPr/>
                    <a:lstStyle/>
                    <a:p>
                      <a:r>
                        <a:rPr lang="en-US" dirty="0"/>
                        <a:t>2</a:t>
                      </a:r>
                    </a:p>
                  </a:txBody>
                  <a:tcPr/>
                </a:tc>
                <a:tc>
                  <a:txBody>
                    <a:bodyPr/>
                    <a:lstStyle/>
                    <a:p>
                      <a:r>
                        <a:rPr lang="en-US" dirty="0"/>
                        <a:t>½ </a:t>
                      </a:r>
                    </a:p>
                  </a:txBody>
                  <a:tcPr/>
                </a:tc>
                <a:tc>
                  <a:txBody>
                    <a:bodyPr/>
                    <a:lstStyle/>
                    <a:p>
                      <a:endParaRPr lang="en-US" dirty="0"/>
                    </a:p>
                  </a:txBody>
                  <a:tcPr/>
                </a:tc>
                <a:extLst>
                  <a:ext uri="{0D108BD9-81ED-4DB2-BD59-A6C34878D82A}">
                    <a16:rowId xmlns:a16="http://schemas.microsoft.com/office/drawing/2014/main" val="3541244460"/>
                  </a:ext>
                </a:extLst>
              </a:tr>
              <a:tr h="370840">
                <a:tc>
                  <a:txBody>
                    <a:bodyPr/>
                    <a:lstStyle/>
                    <a:p>
                      <a:r>
                        <a:rPr lang="en-US" dirty="0"/>
                        <a:t>3</a:t>
                      </a:r>
                    </a:p>
                  </a:txBody>
                  <a:tcPr/>
                </a:tc>
                <a:tc>
                  <a:txBody>
                    <a:bodyPr/>
                    <a:lstStyle/>
                    <a:p>
                      <a:r>
                        <a:rPr lang="en-US" dirty="0"/>
                        <a:t>4</a:t>
                      </a:r>
                    </a:p>
                  </a:txBody>
                  <a:tcPr/>
                </a:tc>
                <a:tc>
                  <a:txBody>
                    <a:bodyPr/>
                    <a:lstStyle/>
                    <a:p>
                      <a:r>
                        <a:rPr lang="en-US" dirty="0"/>
                        <a:t>2</a:t>
                      </a:r>
                    </a:p>
                  </a:txBody>
                  <a:tcPr/>
                </a:tc>
                <a:tc>
                  <a:txBody>
                    <a:bodyPr/>
                    <a:lstStyle/>
                    <a:p>
                      <a:r>
                        <a:rPr lang="en-US" dirty="0"/>
                        <a:t>½ </a:t>
                      </a:r>
                    </a:p>
                  </a:txBody>
                  <a:tcPr/>
                </a:tc>
                <a:extLst>
                  <a:ext uri="{0D108BD9-81ED-4DB2-BD59-A6C34878D82A}">
                    <a16:rowId xmlns:a16="http://schemas.microsoft.com/office/drawing/2014/main" val="679655163"/>
                  </a:ext>
                </a:extLst>
              </a:tr>
            </a:tbl>
          </a:graphicData>
        </a:graphic>
      </p:graphicFrame>
    </p:spTree>
    <p:extLst>
      <p:ext uri="{BB962C8B-B14F-4D97-AF65-F5344CB8AC3E}">
        <p14:creationId xmlns:p14="http://schemas.microsoft.com/office/powerpoint/2010/main" val="32950114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Newton’s Divided Difference Formula Example Part 2</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Another useful feature of Newton’s Divided Difference Formula is that if we want to add another point to our interpolation, we do not need to throw out all the previous work we did.</a:t>
                </a:r>
              </a:p>
              <a:p>
                <a:r>
                  <a:rPr lang="en-US" dirty="0"/>
                  <a:t>If we wanted to add another point while using Lagrange's approach, we would need to do everything over again.</a:t>
                </a:r>
              </a:p>
              <a:p>
                <a:r>
                  <a:rPr lang="en-US" dirty="0"/>
                  <a:t>Say we want to find the interpolating polynomial passing through the points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0,1</m:t>
                        </m:r>
                      </m:e>
                    </m:d>
                    <m:r>
                      <a:rPr lang="en-US" i="1">
                        <a:latin typeface="Cambria Math" panose="02040503050406030204" pitchFamily="18" charset="0"/>
                      </a:rPr>
                      <m:t>, </m:t>
                    </m:r>
                    <m:d>
                      <m:dPr>
                        <m:ctrlPr>
                          <a:rPr lang="en-US" i="1">
                            <a:latin typeface="Cambria Math" panose="02040503050406030204" pitchFamily="18" charset="0"/>
                          </a:rPr>
                        </m:ctrlPr>
                      </m:dPr>
                      <m:e>
                        <m:r>
                          <a:rPr lang="en-US" i="1">
                            <a:latin typeface="Cambria Math" panose="02040503050406030204" pitchFamily="18" charset="0"/>
                          </a:rPr>
                          <m:t>2,2</m:t>
                        </m:r>
                      </m:e>
                    </m:d>
                    <m:r>
                      <a:rPr lang="en-US" b="0" i="1" smtClean="0">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3,4</m:t>
                        </m:r>
                      </m:e>
                    </m:d>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(1,0)</m:t>
                    </m:r>
                  </m:oMath>
                </a14:m>
                <a:r>
                  <a:rPr lang="en-US" dirty="0"/>
                  <a:t>.</a:t>
                </a:r>
              </a:p>
              <a:p>
                <a:r>
                  <a:rPr lang="en-US" dirty="0"/>
                  <a:t>We find the divided differences as before</a:t>
                </a:r>
              </a:p>
              <a:p>
                <a:pPr marL="0" indent="0">
                  <a:buNone/>
                </a:pPr>
                <a:r>
                  <a:rPr lang="en-US" dirty="0"/>
                  <a:t>	and we can keep most of the work we</a:t>
                </a:r>
              </a:p>
              <a:p>
                <a:pPr marL="0" indent="0">
                  <a:buNone/>
                </a:pPr>
                <a:r>
                  <a:rPr lang="en-US" dirty="0"/>
                  <a:t>	already did!</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341" t="-872" r="-3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9EDBEA76-75BE-4877-AF5C-B8E80BFFBBAF}" type="slidenum">
              <a:rPr lang="en-US" smtClean="0"/>
              <a:t>28</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736751506"/>
              </p:ext>
            </p:extLst>
          </p:nvPr>
        </p:nvGraphicFramePr>
        <p:xfrm>
          <a:off x="6890084" y="4363453"/>
          <a:ext cx="4300655" cy="2191100"/>
        </p:xfrm>
        <a:graphic>
          <a:graphicData uri="http://schemas.openxmlformats.org/drawingml/2006/table">
            <a:tbl>
              <a:tblPr firstRow="1" bandRow="1">
                <a:tableStyleId>{5C22544A-7EE6-4342-B048-85BDC9FD1C3A}</a:tableStyleId>
              </a:tblPr>
              <a:tblGrid>
                <a:gridCol w="372438">
                  <a:extLst>
                    <a:ext uri="{9D8B030D-6E8A-4147-A177-3AD203B41FA5}">
                      <a16:colId xmlns:a16="http://schemas.microsoft.com/office/drawing/2014/main" val="2698348621"/>
                    </a:ext>
                  </a:extLst>
                </a:gridCol>
                <a:gridCol w="608957">
                  <a:extLst>
                    <a:ext uri="{9D8B030D-6E8A-4147-A177-3AD203B41FA5}">
                      <a16:colId xmlns:a16="http://schemas.microsoft.com/office/drawing/2014/main" val="2088833083"/>
                    </a:ext>
                  </a:extLst>
                </a:gridCol>
                <a:gridCol w="865974">
                  <a:extLst>
                    <a:ext uri="{9D8B030D-6E8A-4147-A177-3AD203B41FA5}">
                      <a16:colId xmlns:a16="http://schemas.microsoft.com/office/drawing/2014/main" val="755167451"/>
                    </a:ext>
                  </a:extLst>
                </a:gridCol>
                <a:gridCol w="944814">
                  <a:extLst>
                    <a:ext uri="{9D8B030D-6E8A-4147-A177-3AD203B41FA5}">
                      <a16:colId xmlns:a16="http://schemas.microsoft.com/office/drawing/2014/main" val="3431922730"/>
                    </a:ext>
                  </a:extLst>
                </a:gridCol>
                <a:gridCol w="1508472">
                  <a:extLst>
                    <a:ext uri="{9D8B030D-6E8A-4147-A177-3AD203B41FA5}">
                      <a16:colId xmlns:a16="http://schemas.microsoft.com/office/drawing/2014/main" val="2186340295"/>
                    </a:ext>
                  </a:extLst>
                </a:gridCol>
              </a:tblGrid>
              <a:tr h="438220">
                <a:tc>
                  <a:txBody>
                    <a:bodyPr/>
                    <a:lstStyle/>
                    <a:p>
                      <a:r>
                        <a:rPr lang="en-US" dirty="0"/>
                        <a:t>x</a:t>
                      </a:r>
                    </a:p>
                  </a:txBody>
                  <a:tcPr/>
                </a:tc>
                <a:tc>
                  <a:txBody>
                    <a:bodyPr/>
                    <a:lstStyle/>
                    <a:p>
                      <a:r>
                        <a:rPr lang="en-US" dirty="0"/>
                        <a:t>f(x)</a:t>
                      </a:r>
                    </a:p>
                  </a:txBody>
                  <a:tcPr/>
                </a:tc>
                <a:tc>
                  <a:txBody>
                    <a:bodyPr/>
                    <a:lstStyle/>
                    <a:p>
                      <a:r>
                        <a:rPr lang="en-US" dirty="0"/>
                        <a:t>1</a:t>
                      </a:r>
                      <a:r>
                        <a:rPr lang="en-US" baseline="30000" dirty="0"/>
                        <a:t>st</a:t>
                      </a:r>
                      <a:r>
                        <a:rPr lang="en-US" dirty="0"/>
                        <a:t> DD</a:t>
                      </a:r>
                    </a:p>
                  </a:txBody>
                  <a:tcPr/>
                </a:tc>
                <a:tc>
                  <a:txBody>
                    <a:bodyPr/>
                    <a:lstStyle/>
                    <a:p>
                      <a:r>
                        <a:rPr lang="en-US" dirty="0"/>
                        <a:t>2</a:t>
                      </a:r>
                      <a:r>
                        <a:rPr lang="en-US" baseline="30000" dirty="0"/>
                        <a:t>nd</a:t>
                      </a:r>
                      <a:r>
                        <a:rPr lang="en-US" dirty="0"/>
                        <a:t> DD</a:t>
                      </a:r>
                    </a:p>
                  </a:txBody>
                  <a:tcPr/>
                </a:tc>
                <a:tc>
                  <a:txBody>
                    <a:bodyPr/>
                    <a:lstStyle/>
                    <a:p>
                      <a:r>
                        <a:rPr lang="en-US" dirty="0"/>
                        <a:t>3</a:t>
                      </a:r>
                      <a:r>
                        <a:rPr lang="en-US" baseline="30000" dirty="0"/>
                        <a:t>rd</a:t>
                      </a:r>
                      <a:r>
                        <a:rPr lang="en-US" dirty="0"/>
                        <a:t> DD</a:t>
                      </a:r>
                    </a:p>
                  </a:txBody>
                  <a:tcPr/>
                </a:tc>
                <a:extLst>
                  <a:ext uri="{0D108BD9-81ED-4DB2-BD59-A6C34878D82A}">
                    <a16:rowId xmlns:a16="http://schemas.microsoft.com/office/drawing/2014/main" val="2825362508"/>
                  </a:ext>
                </a:extLst>
              </a:tr>
              <a:tr h="438220">
                <a:tc>
                  <a:txBody>
                    <a:bodyPr/>
                    <a:lstStyle/>
                    <a:p>
                      <a:r>
                        <a:rPr lang="en-US" dirty="0"/>
                        <a:t>0</a:t>
                      </a:r>
                    </a:p>
                  </a:txBody>
                  <a:tcPr/>
                </a:tc>
                <a:tc>
                  <a:txBody>
                    <a:bodyPr/>
                    <a:lstStyle/>
                    <a:p>
                      <a:r>
                        <a:rPr lang="en-US" dirty="0"/>
                        <a:t>1</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151559198"/>
                  </a:ext>
                </a:extLst>
              </a:tr>
              <a:tr h="438220">
                <a:tc>
                  <a:txBody>
                    <a:bodyPr/>
                    <a:lstStyle/>
                    <a:p>
                      <a:r>
                        <a:rPr lang="en-US" dirty="0"/>
                        <a:t>2</a:t>
                      </a:r>
                    </a:p>
                  </a:txBody>
                  <a:tcPr/>
                </a:tc>
                <a:tc>
                  <a:txBody>
                    <a:bodyPr/>
                    <a:lstStyle/>
                    <a:p>
                      <a:r>
                        <a:rPr lang="en-US" dirty="0"/>
                        <a:t>2</a:t>
                      </a:r>
                    </a:p>
                  </a:txBody>
                  <a:tcPr/>
                </a:tc>
                <a:tc>
                  <a:txBody>
                    <a:bodyPr/>
                    <a:lstStyle/>
                    <a:p>
                      <a:r>
                        <a:rPr lang="en-US" dirty="0"/>
                        <a:t>½</a:t>
                      </a:r>
                      <a:r>
                        <a:rPr lang="en-US" baseline="0" dirty="0"/>
                        <a:t> </a:t>
                      </a:r>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083050949"/>
                  </a:ext>
                </a:extLst>
              </a:tr>
              <a:tr h="438220">
                <a:tc>
                  <a:txBody>
                    <a:bodyPr/>
                    <a:lstStyle/>
                    <a:p>
                      <a:r>
                        <a:rPr lang="en-US" dirty="0"/>
                        <a:t>3</a:t>
                      </a:r>
                    </a:p>
                  </a:txBody>
                  <a:tcPr/>
                </a:tc>
                <a:tc>
                  <a:txBody>
                    <a:bodyPr/>
                    <a:lstStyle/>
                    <a:p>
                      <a:r>
                        <a:rPr lang="en-US" dirty="0"/>
                        <a:t>4</a:t>
                      </a:r>
                    </a:p>
                  </a:txBody>
                  <a:tcPr/>
                </a:tc>
                <a:tc>
                  <a:txBody>
                    <a:bodyPr/>
                    <a:lstStyle/>
                    <a:p>
                      <a:r>
                        <a:rPr lang="en-US" dirty="0"/>
                        <a:t>2</a:t>
                      </a:r>
                    </a:p>
                  </a:txBody>
                  <a:tcPr/>
                </a:tc>
                <a:tc>
                  <a:txBody>
                    <a:bodyPr/>
                    <a:lstStyle/>
                    <a:p>
                      <a:r>
                        <a:rPr lang="en-US" dirty="0"/>
                        <a:t>½ </a:t>
                      </a:r>
                    </a:p>
                  </a:txBody>
                  <a:tcPr/>
                </a:tc>
                <a:tc>
                  <a:txBody>
                    <a:bodyPr/>
                    <a:lstStyle/>
                    <a:p>
                      <a:endParaRPr lang="en-US"/>
                    </a:p>
                  </a:txBody>
                  <a:tcPr/>
                </a:tc>
                <a:extLst>
                  <a:ext uri="{0D108BD9-81ED-4DB2-BD59-A6C34878D82A}">
                    <a16:rowId xmlns:a16="http://schemas.microsoft.com/office/drawing/2014/main" val="754196581"/>
                  </a:ext>
                </a:extLst>
              </a:tr>
              <a:tr h="438220">
                <a:tc>
                  <a:txBody>
                    <a:bodyPr/>
                    <a:lstStyle/>
                    <a:p>
                      <a:r>
                        <a:rPr lang="en-US" dirty="0"/>
                        <a:t>1</a:t>
                      </a:r>
                    </a:p>
                  </a:txBody>
                  <a:tcPr/>
                </a:tc>
                <a:tc>
                  <a:txBody>
                    <a:bodyPr/>
                    <a:lstStyle/>
                    <a:p>
                      <a:r>
                        <a:rPr lang="en-US" dirty="0"/>
                        <a:t>0</a:t>
                      </a:r>
                    </a:p>
                  </a:txBody>
                  <a:tcPr/>
                </a:tc>
                <a:tc>
                  <a:txBody>
                    <a:bodyPr/>
                    <a:lstStyle/>
                    <a:p>
                      <a:r>
                        <a:rPr lang="en-US" dirty="0"/>
                        <a:t>2</a:t>
                      </a:r>
                    </a:p>
                  </a:txBody>
                  <a:tcPr/>
                </a:tc>
                <a:tc>
                  <a:txBody>
                    <a:bodyPr/>
                    <a:lstStyle/>
                    <a:p>
                      <a:r>
                        <a:rPr lang="en-US" dirty="0"/>
                        <a:t>0</a:t>
                      </a:r>
                    </a:p>
                  </a:txBody>
                  <a:tcPr/>
                </a:tc>
                <a:tc>
                  <a:txBody>
                    <a:bodyPr/>
                    <a:lstStyle/>
                    <a:p>
                      <a:r>
                        <a:rPr lang="en-US" dirty="0"/>
                        <a:t>-½ </a:t>
                      </a:r>
                    </a:p>
                  </a:txBody>
                  <a:tcPr/>
                </a:tc>
                <a:extLst>
                  <a:ext uri="{0D108BD9-81ED-4DB2-BD59-A6C34878D82A}">
                    <a16:rowId xmlns:a16="http://schemas.microsoft.com/office/drawing/2014/main" val="2802890343"/>
                  </a:ext>
                </a:extLst>
              </a:tr>
            </a:tbl>
          </a:graphicData>
        </a:graphic>
      </p:graphicFrame>
    </p:spTree>
    <p:extLst>
      <p:ext uri="{BB962C8B-B14F-4D97-AF65-F5344CB8AC3E}">
        <p14:creationId xmlns:p14="http://schemas.microsoft.com/office/powerpoint/2010/main" val="19534137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Newton’s Divided Difference Formula Example Part 2 </a:t>
            </a:r>
            <a:r>
              <a:rPr lang="en-US" dirty="0" err="1"/>
              <a:t>cont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The polynomial is,</a:t>
                </a:r>
              </a:p>
              <a:p>
                <a:pPr marL="0" indent="0" algn="ctr">
                  <a:buNone/>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3</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=1+</m:t>
                    </m:r>
                    <m:f>
                      <m:fPr>
                        <m:ctrlPr>
                          <a:rPr lang="en-US" i="1">
                            <a:latin typeface="Cambria Math" panose="02040503050406030204" pitchFamily="18" charset="0"/>
                          </a:rPr>
                        </m:ctrlPr>
                      </m:fPr>
                      <m:num>
                        <m:r>
                          <a:rPr lang="en-US">
                            <a:latin typeface="Cambria Math" panose="02040503050406030204" pitchFamily="18" charset="0"/>
                          </a:rPr>
                          <m:t>1</m:t>
                        </m:r>
                      </m:num>
                      <m:den>
                        <m:r>
                          <a:rPr lang="en-US">
                            <a:latin typeface="Cambria Math" panose="02040503050406030204" pitchFamily="18" charset="0"/>
                          </a:rPr>
                          <m:t>2</m:t>
                        </m:r>
                      </m:den>
                    </m:f>
                    <m:d>
                      <m:dPr>
                        <m:ctrlPr>
                          <a:rPr lang="en-US" i="1">
                            <a:latin typeface="Cambria Math" panose="02040503050406030204" pitchFamily="18" charset="0"/>
                          </a:rPr>
                        </m:ctrlPr>
                      </m:dPr>
                      <m:e>
                        <m:r>
                          <m:rPr>
                            <m:sty m:val="p"/>
                          </m:rPr>
                          <a:rPr lang="en-US">
                            <a:latin typeface="Cambria Math" panose="02040503050406030204" pitchFamily="18" charset="0"/>
                          </a:rPr>
                          <m:t>x</m:t>
                        </m:r>
                        <m:r>
                          <a:rPr lang="en-US">
                            <a:latin typeface="Cambria Math" panose="02040503050406030204" pitchFamily="18" charset="0"/>
                          </a:rPr>
                          <m:t>−0</m:t>
                        </m:r>
                      </m:e>
                    </m:d>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num>
                      <m:den>
                        <m:r>
                          <a:rPr lang="en-US">
                            <a:latin typeface="Cambria Math" panose="02040503050406030204" pitchFamily="18" charset="0"/>
                          </a:rPr>
                          <m:t>2</m:t>
                        </m:r>
                      </m:den>
                    </m:f>
                    <m:d>
                      <m:dPr>
                        <m:ctrlPr>
                          <a:rPr lang="en-US" i="1">
                            <a:latin typeface="Cambria Math" panose="02040503050406030204" pitchFamily="18" charset="0"/>
                          </a:rPr>
                        </m:ctrlPr>
                      </m:dPr>
                      <m:e>
                        <m:r>
                          <m:rPr>
                            <m:sty m:val="p"/>
                          </m:rPr>
                          <a:rPr lang="en-US">
                            <a:latin typeface="Cambria Math" panose="02040503050406030204" pitchFamily="18" charset="0"/>
                          </a:rPr>
                          <m:t>x</m:t>
                        </m:r>
                        <m:r>
                          <a:rPr lang="en-US">
                            <a:latin typeface="Cambria Math" panose="02040503050406030204" pitchFamily="18" charset="0"/>
                          </a:rPr>
                          <m:t>−0</m:t>
                        </m:r>
                      </m:e>
                    </m:d>
                    <m:d>
                      <m:dPr>
                        <m:ctrlPr>
                          <a:rPr lang="en-US" i="1">
                            <a:latin typeface="Cambria Math" panose="02040503050406030204" pitchFamily="18" charset="0"/>
                          </a:rPr>
                        </m:ctrlPr>
                      </m:dPr>
                      <m:e>
                        <m:r>
                          <m:rPr>
                            <m:sty m:val="p"/>
                          </m:rPr>
                          <a:rPr lang="en-US">
                            <a:latin typeface="Cambria Math" panose="02040503050406030204" pitchFamily="18" charset="0"/>
                          </a:rPr>
                          <m:t>x</m:t>
                        </m:r>
                        <m:r>
                          <a:rPr lang="en-US">
                            <a:latin typeface="Cambria Math" panose="02040503050406030204" pitchFamily="18" charset="0"/>
                          </a:rPr>
                          <m:t>−2</m:t>
                        </m:r>
                      </m:e>
                    </m:d>
                    <m:r>
                      <a:rPr lang="en-US" b="0" i="0" smtClean="0">
                        <a:latin typeface="Cambria Math" panose="02040503050406030204" pitchFamily="18" charset="0"/>
                      </a:rPr>
                      <m:t>−</m:t>
                    </m:r>
                    <m:f>
                      <m:fPr>
                        <m:ctrlPr>
                          <a:rPr lang="en-US" b="0" i="1" smtClean="0">
                            <a:latin typeface="Cambria Math" panose="02040503050406030204" pitchFamily="18" charset="0"/>
                          </a:rPr>
                        </m:ctrlPr>
                      </m:fPr>
                      <m:num>
                        <m:r>
                          <a:rPr lang="en-US" b="0" i="0" smtClean="0">
                            <a:latin typeface="Cambria Math" panose="02040503050406030204" pitchFamily="18" charset="0"/>
                          </a:rPr>
                          <m:t>1</m:t>
                        </m:r>
                      </m:num>
                      <m:den>
                        <m:r>
                          <a:rPr lang="en-US" b="0" i="0" smtClean="0">
                            <a:latin typeface="Cambria Math" panose="02040503050406030204" pitchFamily="18" charset="0"/>
                          </a:rPr>
                          <m:t>2</m:t>
                        </m:r>
                      </m:den>
                    </m:f>
                    <m:r>
                      <a:rPr lang="en-US" b="0" i="0" smtClean="0">
                        <a:latin typeface="Cambria Math" panose="02040503050406030204" pitchFamily="18" charset="0"/>
                      </a:rPr>
                      <m:t>(</m:t>
                    </m:r>
                    <m:r>
                      <m:rPr>
                        <m:sty m:val="p"/>
                      </m:rPr>
                      <a:rPr lang="en-US" b="0" i="0" smtClean="0">
                        <a:latin typeface="Cambria Math" panose="02040503050406030204" pitchFamily="18" charset="0"/>
                      </a:rPr>
                      <m:t>x</m:t>
                    </m:r>
                    <m:r>
                      <a:rPr lang="en-US" b="0" i="0" smtClean="0">
                        <a:latin typeface="Cambria Math" panose="02040503050406030204" pitchFamily="18" charset="0"/>
                      </a:rPr>
                      <m:t>−0)(</m:t>
                    </m:r>
                    <m:r>
                      <m:rPr>
                        <m:sty m:val="p"/>
                      </m:rPr>
                      <a:rPr lang="en-US" b="0" i="0" smtClean="0">
                        <a:latin typeface="Cambria Math" panose="02040503050406030204" pitchFamily="18" charset="0"/>
                      </a:rPr>
                      <m:t>x</m:t>
                    </m:r>
                    <m:r>
                      <a:rPr lang="en-US" b="0" i="0" smtClean="0">
                        <a:latin typeface="Cambria Math" panose="02040503050406030204" pitchFamily="18" charset="0"/>
                      </a:rPr>
                      <m:t>−2)(</m:t>
                    </m:r>
                    <m:r>
                      <m:rPr>
                        <m:sty m:val="p"/>
                      </m:rPr>
                      <a:rPr lang="en-US" b="0" i="0" smtClean="0">
                        <a:latin typeface="Cambria Math" panose="02040503050406030204" pitchFamily="18" charset="0"/>
                      </a:rPr>
                      <m:t>x</m:t>
                    </m:r>
                    <m:r>
                      <a:rPr lang="en-US" b="0" i="0" smtClean="0">
                        <a:latin typeface="Cambria Math" panose="02040503050406030204" pitchFamily="18" charset="0"/>
                      </a:rPr>
                      <m:t>−3)</m:t>
                    </m:r>
                  </m:oMath>
                </a14:m>
                <a:r>
                  <a:rPr lang="en-US" dirty="0"/>
                  <a:t>.</a:t>
                </a:r>
              </a:p>
              <a:p>
                <a:r>
                  <a:rPr lang="en-US" dirty="0"/>
                  <a:t>We can even reuse part of the previous polynomial!</a:t>
                </a:r>
              </a:p>
              <a:p>
                <a:r>
                  <a:rPr lang="en-US" dirty="0"/>
                  <a:t>Note that, </a:t>
                </a:r>
              </a:p>
              <a:p>
                <a:pPr marL="0" indent="0" algn="ctr">
                  <a:buNone/>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3</m:t>
                        </m:r>
                      </m:sub>
                    </m:sSub>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P</m:t>
                        </m:r>
                      </m:e>
                      <m:sub>
                        <m:r>
                          <a:rPr lang="en-US" b="0" i="0" smtClean="0">
                            <a:latin typeface="Cambria Math" panose="02040503050406030204" pitchFamily="18" charset="0"/>
                          </a:rPr>
                          <m:t>2</m:t>
                        </m:r>
                      </m:sub>
                    </m:sSub>
                    <m:r>
                      <a:rPr lang="en-US" b="0" i="0" smtClean="0">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1</m:t>
                        </m:r>
                      </m:num>
                      <m:den>
                        <m:r>
                          <a:rPr lang="en-US">
                            <a:latin typeface="Cambria Math" panose="02040503050406030204" pitchFamily="18" charset="0"/>
                          </a:rPr>
                          <m:t>2</m:t>
                        </m:r>
                      </m:den>
                    </m:f>
                    <m:r>
                      <a:rPr lang="en-US">
                        <a:latin typeface="Cambria Math" panose="02040503050406030204" pitchFamily="18" charset="0"/>
                      </a:rPr>
                      <m:t>(</m:t>
                    </m:r>
                    <m:r>
                      <m:rPr>
                        <m:sty m:val="p"/>
                      </m:rPr>
                      <a:rPr lang="en-US">
                        <a:latin typeface="Cambria Math" panose="02040503050406030204" pitchFamily="18" charset="0"/>
                      </a:rPr>
                      <m:t>x</m:t>
                    </m:r>
                    <m:r>
                      <a:rPr lang="en-US">
                        <a:latin typeface="Cambria Math" panose="02040503050406030204" pitchFamily="18" charset="0"/>
                      </a:rPr>
                      <m:t>−0)(</m:t>
                    </m:r>
                    <m:r>
                      <m:rPr>
                        <m:sty m:val="p"/>
                      </m:rPr>
                      <a:rPr lang="en-US">
                        <a:latin typeface="Cambria Math" panose="02040503050406030204" pitchFamily="18" charset="0"/>
                      </a:rPr>
                      <m:t>x</m:t>
                    </m:r>
                    <m:r>
                      <a:rPr lang="en-US">
                        <a:latin typeface="Cambria Math" panose="02040503050406030204" pitchFamily="18" charset="0"/>
                      </a:rPr>
                      <m:t>−2)(</m:t>
                    </m:r>
                    <m:r>
                      <m:rPr>
                        <m:sty m:val="p"/>
                      </m:rPr>
                      <a:rPr lang="en-US">
                        <a:latin typeface="Cambria Math" panose="02040503050406030204" pitchFamily="18" charset="0"/>
                      </a:rPr>
                      <m:t>x</m:t>
                    </m:r>
                    <m:r>
                      <a:rPr lang="en-US">
                        <a:latin typeface="Cambria Math" panose="02040503050406030204" pitchFamily="18" charset="0"/>
                      </a:rPr>
                      <m:t>−3)</m:t>
                    </m:r>
                  </m:oMath>
                </a14:m>
                <a:r>
                  <a:rPr lang="en-US" dirty="0"/>
                  <a:t>.</a:t>
                </a:r>
              </a:p>
              <a:p>
                <a:r>
                  <a:rPr lang="en-US" dirty="0"/>
                  <a:t>This benefit should not be overlooked!</a:t>
                </a:r>
              </a:p>
              <a:p>
                <a:r>
                  <a:rPr lang="en-US" dirty="0"/>
                  <a:t>If we get new data, we can VERY quickly update</a:t>
                </a:r>
              </a:p>
              <a:p>
                <a:pPr marL="0" indent="0">
                  <a:buNone/>
                </a:pPr>
                <a:r>
                  <a:rPr lang="en-US" dirty="0"/>
                  <a:t>	our interpolating polynomial.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341" t="-87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9EDBEA76-75BE-4877-AF5C-B8E80BFFBBAF}" type="slidenum">
              <a:rPr lang="en-US" smtClean="0"/>
              <a:t>29</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553216062"/>
              </p:ext>
            </p:extLst>
          </p:nvPr>
        </p:nvGraphicFramePr>
        <p:xfrm>
          <a:off x="7997274" y="4277958"/>
          <a:ext cx="3950887" cy="1828800"/>
        </p:xfrm>
        <a:graphic>
          <a:graphicData uri="http://schemas.openxmlformats.org/drawingml/2006/table">
            <a:tbl>
              <a:tblPr firstRow="1" bandRow="1">
                <a:tableStyleId>{5C22544A-7EE6-4342-B048-85BDC9FD1C3A}</a:tableStyleId>
              </a:tblPr>
              <a:tblGrid>
                <a:gridCol w="430209">
                  <a:extLst>
                    <a:ext uri="{9D8B030D-6E8A-4147-A177-3AD203B41FA5}">
                      <a16:colId xmlns:a16="http://schemas.microsoft.com/office/drawing/2014/main" val="2698348621"/>
                    </a:ext>
                  </a:extLst>
                </a:gridCol>
                <a:gridCol w="684108">
                  <a:extLst>
                    <a:ext uri="{9D8B030D-6E8A-4147-A177-3AD203B41FA5}">
                      <a16:colId xmlns:a16="http://schemas.microsoft.com/office/drawing/2014/main" val="2088833083"/>
                    </a:ext>
                  </a:extLst>
                </a:gridCol>
                <a:gridCol w="819053">
                  <a:extLst>
                    <a:ext uri="{9D8B030D-6E8A-4147-A177-3AD203B41FA5}">
                      <a16:colId xmlns:a16="http://schemas.microsoft.com/office/drawing/2014/main" val="755167451"/>
                    </a:ext>
                  </a:extLst>
                </a:gridCol>
                <a:gridCol w="914850">
                  <a:extLst>
                    <a:ext uri="{9D8B030D-6E8A-4147-A177-3AD203B41FA5}">
                      <a16:colId xmlns:a16="http://schemas.microsoft.com/office/drawing/2014/main" val="3431922730"/>
                    </a:ext>
                  </a:extLst>
                </a:gridCol>
                <a:gridCol w="1102667">
                  <a:extLst>
                    <a:ext uri="{9D8B030D-6E8A-4147-A177-3AD203B41FA5}">
                      <a16:colId xmlns:a16="http://schemas.microsoft.com/office/drawing/2014/main" val="2186340295"/>
                    </a:ext>
                  </a:extLst>
                </a:gridCol>
              </a:tblGrid>
              <a:tr h="318482">
                <a:tc>
                  <a:txBody>
                    <a:bodyPr/>
                    <a:lstStyle/>
                    <a:p>
                      <a:r>
                        <a:rPr lang="en-US" dirty="0"/>
                        <a:t>x</a:t>
                      </a:r>
                    </a:p>
                  </a:txBody>
                  <a:tcPr/>
                </a:tc>
                <a:tc>
                  <a:txBody>
                    <a:bodyPr/>
                    <a:lstStyle/>
                    <a:p>
                      <a:r>
                        <a:rPr lang="en-US" dirty="0"/>
                        <a:t>f(x)</a:t>
                      </a:r>
                    </a:p>
                  </a:txBody>
                  <a:tcPr/>
                </a:tc>
                <a:tc>
                  <a:txBody>
                    <a:bodyPr/>
                    <a:lstStyle/>
                    <a:p>
                      <a:r>
                        <a:rPr lang="en-US" dirty="0"/>
                        <a:t>1</a:t>
                      </a:r>
                      <a:r>
                        <a:rPr lang="en-US" baseline="30000" dirty="0"/>
                        <a:t>st</a:t>
                      </a:r>
                      <a:r>
                        <a:rPr lang="en-US" dirty="0"/>
                        <a:t> DD</a:t>
                      </a:r>
                    </a:p>
                  </a:txBody>
                  <a:tcPr/>
                </a:tc>
                <a:tc>
                  <a:txBody>
                    <a:bodyPr/>
                    <a:lstStyle/>
                    <a:p>
                      <a:r>
                        <a:rPr lang="en-US" dirty="0"/>
                        <a:t>2</a:t>
                      </a:r>
                      <a:r>
                        <a:rPr lang="en-US" baseline="30000" dirty="0"/>
                        <a:t>nd</a:t>
                      </a:r>
                      <a:r>
                        <a:rPr lang="en-US" dirty="0"/>
                        <a:t> DD</a:t>
                      </a:r>
                    </a:p>
                  </a:txBody>
                  <a:tcPr/>
                </a:tc>
                <a:tc>
                  <a:txBody>
                    <a:bodyPr/>
                    <a:lstStyle/>
                    <a:p>
                      <a:r>
                        <a:rPr lang="en-US" dirty="0"/>
                        <a:t>3</a:t>
                      </a:r>
                      <a:r>
                        <a:rPr lang="en-US" baseline="30000" dirty="0"/>
                        <a:t>rd</a:t>
                      </a:r>
                      <a:r>
                        <a:rPr lang="en-US" dirty="0"/>
                        <a:t> DD</a:t>
                      </a:r>
                    </a:p>
                  </a:txBody>
                  <a:tcPr/>
                </a:tc>
                <a:extLst>
                  <a:ext uri="{0D108BD9-81ED-4DB2-BD59-A6C34878D82A}">
                    <a16:rowId xmlns:a16="http://schemas.microsoft.com/office/drawing/2014/main" val="2825362508"/>
                  </a:ext>
                </a:extLst>
              </a:tr>
              <a:tr h="318482">
                <a:tc>
                  <a:txBody>
                    <a:bodyPr/>
                    <a:lstStyle/>
                    <a:p>
                      <a:r>
                        <a:rPr lang="en-US" dirty="0"/>
                        <a:t>0</a:t>
                      </a:r>
                    </a:p>
                  </a:txBody>
                  <a:tcPr/>
                </a:tc>
                <a:tc>
                  <a:txBody>
                    <a:bodyPr/>
                    <a:lstStyle/>
                    <a:p>
                      <a:r>
                        <a:rPr lang="en-US" dirty="0"/>
                        <a:t>1</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151559198"/>
                  </a:ext>
                </a:extLst>
              </a:tr>
              <a:tr h="318482">
                <a:tc>
                  <a:txBody>
                    <a:bodyPr/>
                    <a:lstStyle/>
                    <a:p>
                      <a:r>
                        <a:rPr lang="en-US" dirty="0"/>
                        <a:t>2</a:t>
                      </a:r>
                    </a:p>
                  </a:txBody>
                  <a:tcPr/>
                </a:tc>
                <a:tc>
                  <a:txBody>
                    <a:bodyPr/>
                    <a:lstStyle/>
                    <a:p>
                      <a:r>
                        <a:rPr lang="en-US" dirty="0"/>
                        <a:t>2</a:t>
                      </a:r>
                    </a:p>
                  </a:txBody>
                  <a:tcPr/>
                </a:tc>
                <a:tc>
                  <a:txBody>
                    <a:bodyPr/>
                    <a:lstStyle/>
                    <a:p>
                      <a:r>
                        <a:rPr lang="en-US" dirty="0"/>
                        <a:t>½</a:t>
                      </a:r>
                      <a:r>
                        <a:rPr lang="en-US" baseline="0" dirty="0"/>
                        <a:t> </a:t>
                      </a:r>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083050949"/>
                  </a:ext>
                </a:extLst>
              </a:tr>
              <a:tr h="318482">
                <a:tc>
                  <a:txBody>
                    <a:bodyPr/>
                    <a:lstStyle/>
                    <a:p>
                      <a:r>
                        <a:rPr lang="en-US" dirty="0"/>
                        <a:t>3</a:t>
                      </a:r>
                    </a:p>
                  </a:txBody>
                  <a:tcPr/>
                </a:tc>
                <a:tc>
                  <a:txBody>
                    <a:bodyPr/>
                    <a:lstStyle/>
                    <a:p>
                      <a:r>
                        <a:rPr lang="en-US" dirty="0"/>
                        <a:t>4</a:t>
                      </a:r>
                    </a:p>
                  </a:txBody>
                  <a:tcPr/>
                </a:tc>
                <a:tc>
                  <a:txBody>
                    <a:bodyPr/>
                    <a:lstStyle/>
                    <a:p>
                      <a:r>
                        <a:rPr lang="en-US" dirty="0"/>
                        <a:t>2</a:t>
                      </a:r>
                    </a:p>
                  </a:txBody>
                  <a:tcPr/>
                </a:tc>
                <a:tc>
                  <a:txBody>
                    <a:bodyPr/>
                    <a:lstStyle/>
                    <a:p>
                      <a:r>
                        <a:rPr lang="en-US" dirty="0"/>
                        <a:t>½ </a:t>
                      </a:r>
                    </a:p>
                  </a:txBody>
                  <a:tcPr/>
                </a:tc>
                <a:tc>
                  <a:txBody>
                    <a:bodyPr/>
                    <a:lstStyle/>
                    <a:p>
                      <a:endParaRPr lang="en-US"/>
                    </a:p>
                  </a:txBody>
                  <a:tcPr/>
                </a:tc>
                <a:extLst>
                  <a:ext uri="{0D108BD9-81ED-4DB2-BD59-A6C34878D82A}">
                    <a16:rowId xmlns:a16="http://schemas.microsoft.com/office/drawing/2014/main" val="754196581"/>
                  </a:ext>
                </a:extLst>
              </a:tr>
              <a:tr h="318482">
                <a:tc>
                  <a:txBody>
                    <a:bodyPr/>
                    <a:lstStyle/>
                    <a:p>
                      <a:r>
                        <a:rPr lang="en-US" dirty="0"/>
                        <a:t>1</a:t>
                      </a:r>
                    </a:p>
                  </a:txBody>
                  <a:tcPr/>
                </a:tc>
                <a:tc>
                  <a:txBody>
                    <a:bodyPr/>
                    <a:lstStyle/>
                    <a:p>
                      <a:r>
                        <a:rPr lang="en-US" dirty="0"/>
                        <a:t>0</a:t>
                      </a:r>
                    </a:p>
                  </a:txBody>
                  <a:tcPr/>
                </a:tc>
                <a:tc>
                  <a:txBody>
                    <a:bodyPr/>
                    <a:lstStyle/>
                    <a:p>
                      <a:r>
                        <a:rPr lang="en-US" dirty="0"/>
                        <a:t>2</a:t>
                      </a:r>
                    </a:p>
                  </a:txBody>
                  <a:tcPr/>
                </a:tc>
                <a:tc>
                  <a:txBody>
                    <a:bodyPr/>
                    <a:lstStyle/>
                    <a:p>
                      <a:r>
                        <a:rPr lang="en-US" dirty="0"/>
                        <a:t>0</a:t>
                      </a:r>
                    </a:p>
                  </a:txBody>
                  <a:tcPr/>
                </a:tc>
                <a:tc>
                  <a:txBody>
                    <a:bodyPr/>
                    <a:lstStyle/>
                    <a:p>
                      <a:r>
                        <a:rPr lang="en-US" dirty="0"/>
                        <a:t>-½ </a:t>
                      </a:r>
                    </a:p>
                  </a:txBody>
                  <a:tcPr/>
                </a:tc>
                <a:extLst>
                  <a:ext uri="{0D108BD9-81ED-4DB2-BD59-A6C34878D82A}">
                    <a16:rowId xmlns:a16="http://schemas.microsoft.com/office/drawing/2014/main" val="2802890343"/>
                  </a:ext>
                </a:extLst>
              </a:tr>
            </a:tbl>
          </a:graphicData>
        </a:graphic>
      </p:graphicFrame>
    </p:spTree>
    <p:extLst>
      <p:ext uri="{BB962C8B-B14F-4D97-AF65-F5344CB8AC3E}">
        <p14:creationId xmlns:p14="http://schemas.microsoft.com/office/powerpoint/2010/main" val="3051093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from last time </a:t>
            </a:r>
            <a:r>
              <a:rPr lang="en-US" dirty="0" err="1"/>
              <a:t>cont</a:t>
            </a:r>
            <a:endParaRPr lang="en-US" dirty="0"/>
          </a:p>
        </p:txBody>
      </p:sp>
      <p:sp>
        <p:nvSpPr>
          <p:cNvPr id="3" name="Content Placeholder 2"/>
          <p:cNvSpPr>
            <a:spLocks noGrp="1"/>
          </p:cNvSpPr>
          <p:nvPr>
            <p:ph idx="1"/>
          </p:nvPr>
        </p:nvSpPr>
        <p:spPr/>
        <p:txBody>
          <a:bodyPr>
            <a:normAutofit fontScale="92500" lnSpcReduction="10000"/>
          </a:bodyPr>
          <a:lstStyle/>
          <a:p>
            <a:r>
              <a:rPr lang="en-US" dirty="0"/>
              <a:t>We also looked at applying the method of Least Squares to fit a model to data.</a:t>
            </a:r>
          </a:p>
          <a:p>
            <a:r>
              <a:rPr lang="en-US" dirty="0"/>
              <a:t>This can be applied to an arbitrary set of data.</a:t>
            </a:r>
          </a:p>
          <a:p>
            <a:r>
              <a:rPr lang="en-US" dirty="0"/>
              <a:t>The main idea is to find some model that you think fits your data; linear, exponential, power, sinusoidal, etc., and use it to form a set of linear equations.</a:t>
            </a:r>
          </a:p>
          <a:p>
            <a:r>
              <a:rPr lang="en-US" dirty="0"/>
              <a:t>This system is then solved using the Normal Equations.</a:t>
            </a:r>
          </a:p>
          <a:p>
            <a:r>
              <a:rPr lang="en-US" dirty="0"/>
              <a:t>Any model can be used as long as the coefficients of the model appear linearly.</a:t>
            </a:r>
          </a:p>
          <a:p>
            <a:r>
              <a:rPr lang="en-US" dirty="0"/>
              <a:t>The last thing we looked at was using QR decomposition to find the least squares solution and using Householder reflectors to find the QR decomposition</a:t>
            </a:r>
          </a:p>
        </p:txBody>
      </p:sp>
      <p:sp>
        <p:nvSpPr>
          <p:cNvPr id="4" name="Slide Number Placeholder 3"/>
          <p:cNvSpPr>
            <a:spLocks noGrp="1"/>
          </p:cNvSpPr>
          <p:nvPr>
            <p:ph type="sldNum" sz="quarter" idx="12"/>
          </p:nvPr>
        </p:nvSpPr>
        <p:spPr/>
        <p:txBody>
          <a:bodyPr/>
          <a:lstStyle/>
          <a:p>
            <a:fld id="{9EDBEA76-75BE-4877-AF5C-B8E80BFFBBAF}" type="slidenum">
              <a:rPr lang="en-US" smtClean="0"/>
              <a:t>3</a:t>
            </a:fld>
            <a:endParaRPr lang="en-US"/>
          </a:p>
        </p:txBody>
      </p:sp>
    </p:spTree>
    <p:extLst>
      <p:ext uri="{BB962C8B-B14F-4D97-AF65-F5344CB8AC3E}">
        <p14:creationId xmlns:p14="http://schemas.microsoft.com/office/powerpoint/2010/main" val="11514851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many interpolating polynomials are there?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dirty="0"/>
                  <a:t>For an arbitrary set of </a:t>
                </a:r>
                <a14:m>
                  <m:oMath xmlns:m="http://schemas.openxmlformats.org/officeDocument/2006/math">
                    <m:r>
                      <a:rPr lang="en-US" b="0" i="1" smtClean="0">
                        <a:latin typeface="Cambria Math" panose="02040503050406030204" pitchFamily="18" charset="0"/>
                      </a:rPr>
                      <m:t>𝑛</m:t>
                    </m:r>
                  </m:oMath>
                </a14:m>
                <a:r>
                  <a:rPr lang="en-US" dirty="0"/>
                  <a:t> data points, how many degree </a:t>
                </a:r>
                <a14:m>
                  <m:oMath xmlns:m="http://schemas.openxmlformats.org/officeDocument/2006/math">
                    <m:r>
                      <a:rPr lang="en-US" b="0" i="1" smtClean="0">
                        <a:latin typeface="Cambria Math" panose="02040503050406030204" pitchFamily="18" charset="0"/>
                      </a:rPr>
                      <m:t>𝑛</m:t>
                    </m:r>
                  </m:oMath>
                </a14:m>
                <a:r>
                  <a:rPr lang="en-US" dirty="0"/>
                  <a:t> polynomials are there?</a:t>
                </a:r>
              </a:p>
              <a:p>
                <a:r>
                  <a:rPr lang="en-US" dirty="0"/>
                  <a:t>Think about the previous example as a hint. What did we do to the first polynomial based on 3 data points to get the polynomial based on 4?</a:t>
                </a:r>
              </a:p>
              <a:p>
                <a:r>
                  <a:rPr lang="en-US" dirty="0"/>
                  <a:t>In the previous example, we could have chosen any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4</m:t>
                        </m:r>
                      </m:sub>
                    </m:sSub>
                  </m:oMath>
                </a14:m>
                <a:r>
                  <a:rPr lang="en-US" dirty="0"/>
                  <a:t> that wasn’t degenerate and we could have then chosen from an infinite number of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𝑦</m:t>
                        </m:r>
                      </m:e>
                      <m:sub>
                        <m:r>
                          <a:rPr lang="en-US" b="0" i="1" smtClean="0">
                            <a:latin typeface="Cambria Math" panose="02040503050406030204" pitchFamily="18" charset="0"/>
                          </a:rPr>
                          <m:t>4</m:t>
                        </m:r>
                      </m:sub>
                      <m:sup>
                        <m:r>
                          <a:rPr lang="en-US" b="0" i="1" smtClean="0">
                            <a:latin typeface="Cambria Math" panose="02040503050406030204" pitchFamily="18" charset="0"/>
                          </a:rPr>
                          <m:t>′</m:t>
                        </m:r>
                      </m:sup>
                    </m:sSubSup>
                    <m:r>
                      <a:rPr lang="en-US" b="0" i="1" smtClean="0">
                        <a:latin typeface="Cambria Math" panose="02040503050406030204" pitchFamily="18" charset="0"/>
                      </a:rPr>
                      <m:t>𝑠</m:t>
                    </m:r>
                  </m:oMath>
                </a14:m>
                <a:r>
                  <a:rPr lang="en-US" dirty="0"/>
                  <a:t>.</a:t>
                </a:r>
              </a:p>
              <a:p>
                <a:r>
                  <a:rPr lang="en-US" dirty="0"/>
                  <a:t>The polynomial resulting from that 4</a:t>
                </a:r>
                <a:r>
                  <a:rPr lang="en-US" baseline="30000" dirty="0"/>
                  <a:t>th</a:t>
                </a:r>
                <a:r>
                  <a:rPr lang="en-US" dirty="0"/>
                  <a:t> data point must be unique for each choice!</a:t>
                </a:r>
              </a:p>
              <a:p>
                <a:r>
                  <a:rPr lang="en-US" dirty="0"/>
                  <a:t>And, the polynomial also still goes through the original points!</a:t>
                </a:r>
              </a:p>
              <a:p>
                <a:r>
                  <a:rPr lang="en-US" dirty="0"/>
                  <a:t>There are infinitely many interpolating polynomials of degree </a:t>
                </a:r>
                <a14:m>
                  <m:oMath xmlns:m="http://schemas.openxmlformats.org/officeDocument/2006/math">
                    <m:r>
                      <a:rPr lang="en-US" b="0" i="1" smtClean="0">
                        <a:latin typeface="Cambria Math" panose="02040503050406030204" pitchFamily="18" charset="0"/>
                      </a:rPr>
                      <m:t>𝑛</m:t>
                    </m:r>
                  </m:oMath>
                </a14:m>
                <a:r>
                  <a:rPr lang="en-US" dirty="0"/>
                  <a:t> going through </a:t>
                </a:r>
                <a14:m>
                  <m:oMath xmlns:m="http://schemas.openxmlformats.org/officeDocument/2006/math">
                    <m:r>
                      <a:rPr lang="en-US" i="1">
                        <a:latin typeface="Cambria Math" panose="02040503050406030204" pitchFamily="18" charset="0"/>
                      </a:rPr>
                      <m:t>𝑛</m:t>
                    </m:r>
                  </m:oMath>
                </a14:m>
                <a:r>
                  <a:rPr lang="en-US" dirty="0"/>
                  <a:t> points.</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272" t="-1453" r="-129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9EDBEA76-75BE-4877-AF5C-B8E80BFFBBAF}" type="slidenum">
              <a:rPr lang="en-US" smtClean="0"/>
              <a:t>30</a:t>
            </a:fld>
            <a:endParaRPr lang="en-US"/>
          </a:p>
        </p:txBody>
      </p:sp>
    </p:spTree>
    <p:extLst>
      <p:ext uri="{BB962C8B-B14F-4D97-AF65-F5344CB8AC3E}">
        <p14:creationId xmlns:p14="http://schemas.microsoft.com/office/powerpoint/2010/main" val="348007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 Approximation using interpolation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A common application of interpolation is to simplify the computation of complex functions.</a:t>
                </a:r>
              </a:p>
              <a:p>
                <a:r>
                  <a:rPr lang="en-US" dirty="0"/>
                  <a:t>If we can find a polynomial that approximates a function “good enough” we can use that to see some computational speed ups.</a:t>
                </a:r>
              </a:p>
              <a:p>
                <a:r>
                  <a:rPr lang="en-US" dirty="0"/>
                  <a:t>For example, if we wanted to find an interpolating polynomial to approximate the sine function, we can take a collection of data points we know lie on the function.</a:t>
                </a:r>
              </a:p>
              <a:p>
                <a:r>
                  <a:rPr lang="en-US" dirty="0"/>
                  <a:t>For the sine function we can restrict ourselves to the interval </a:t>
                </a:r>
                <a14:m>
                  <m:oMath xmlns:m="http://schemas.openxmlformats.org/officeDocument/2006/math">
                    <m:r>
                      <a:rPr lang="en-US" b="0" i="1" smtClean="0">
                        <a:latin typeface="Cambria Math" panose="02040503050406030204" pitchFamily="18" charset="0"/>
                      </a:rPr>
                      <m:t>[0,</m:t>
                    </m:r>
                    <m:f>
                      <m:fPr>
                        <m:ctrlPr>
                          <a:rPr lang="en-US" b="0" i="1" smtClean="0">
                            <a:latin typeface="Cambria Math" panose="02040503050406030204" pitchFamily="18" charset="0"/>
                          </a:rPr>
                        </m:ctrlPr>
                      </m:fPr>
                      <m:num>
                        <m:r>
                          <a:rPr lang="en-US" b="0" i="1" smtClean="0">
                            <a:latin typeface="Cambria Math" panose="02040503050406030204" pitchFamily="18" charset="0"/>
                          </a:rPr>
                          <m:t>𝜋</m:t>
                        </m:r>
                      </m:num>
                      <m:den>
                        <m:r>
                          <a:rPr lang="en-US" b="0" i="1" smtClean="0">
                            <a:latin typeface="Cambria Math" panose="02040503050406030204" pitchFamily="18" charset="0"/>
                          </a:rPr>
                          <m:t>2</m:t>
                        </m:r>
                      </m:den>
                    </m:f>
                    <m:r>
                      <a:rPr lang="en-US" b="0" i="1" smtClean="0">
                        <a:latin typeface="Cambria Math" panose="02040503050406030204" pitchFamily="18" charset="0"/>
                      </a:rPr>
                      <m:t>]</m:t>
                    </m:r>
                  </m:oMath>
                </a14:m>
                <a:r>
                  <a:rPr lang="en-US" dirty="0"/>
                  <a:t> and use trig identities to calculate any other value we want.</a:t>
                </a:r>
              </a:p>
              <a:p>
                <a:r>
                  <a:rPr lang="en-US" dirty="0"/>
                  <a:t>We can then pick, say, 4 equally spaced points on this interval and find </a:t>
                </a:r>
                <a:r>
                  <a:rPr lang="en-US"/>
                  <a:t>a 3</a:t>
                </a:r>
                <a:r>
                  <a:rPr lang="en-US" baseline="30000"/>
                  <a:t>rd</a:t>
                </a:r>
                <a:r>
                  <a:rPr lang="en-US"/>
                  <a:t> </a:t>
                </a:r>
                <a:r>
                  <a:rPr lang="en-US" dirty="0"/>
                  <a:t>order polynomial that interpolate the function.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341" t="-872"/>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9EDBEA76-75BE-4877-AF5C-B8E80BFFBBAF}" type="slidenum">
              <a:rPr lang="en-US" smtClean="0"/>
              <a:t>31</a:t>
            </a:fld>
            <a:endParaRPr lang="en-US"/>
          </a:p>
        </p:txBody>
      </p:sp>
    </p:spTree>
    <p:extLst>
      <p:ext uri="{BB962C8B-B14F-4D97-AF65-F5344CB8AC3E}">
        <p14:creationId xmlns:p14="http://schemas.microsoft.com/office/powerpoint/2010/main" val="5286603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 Approximation using interpolation </a:t>
            </a:r>
            <a:r>
              <a:rPr lang="en-US" dirty="0" err="1"/>
              <a:t>cont</a:t>
            </a:r>
            <a:endParaRPr lang="en-US" dirty="0"/>
          </a:p>
        </p:txBody>
      </p:sp>
      <p:sp>
        <p:nvSpPr>
          <p:cNvPr id="3" name="Content Placeholder 2"/>
          <p:cNvSpPr>
            <a:spLocks noGrp="1"/>
          </p:cNvSpPr>
          <p:nvPr>
            <p:ph idx="1"/>
          </p:nvPr>
        </p:nvSpPr>
        <p:spPr/>
        <p:txBody>
          <a:bodyPr/>
          <a:lstStyle/>
          <a:p>
            <a:r>
              <a:rPr lang="en-US" dirty="0"/>
              <a:t>We can then pick, say, 4 equally spaced points on this interval and find a 3</a:t>
            </a:r>
            <a:r>
              <a:rPr lang="en-US" baseline="30000" dirty="0"/>
              <a:t>rd</a:t>
            </a:r>
            <a:r>
              <a:rPr lang="en-US" dirty="0"/>
              <a:t> order polynomial that interpolate the function.</a:t>
            </a:r>
          </a:p>
          <a:p>
            <a:r>
              <a:rPr lang="en-US" dirty="0"/>
              <a:t>This function won’t be exact, but it might work well enough!</a:t>
            </a:r>
          </a:p>
          <a:p>
            <a:endParaRPr lang="en-US" dirty="0"/>
          </a:p>
        </p:txBody>
      </p:sp>
      <p:sp>
        <p:nvSpPr>
          <p:cNvPr id="4" name="Slide Number Placeholder 3"/>
          <p:cNvSpPr>
            <a:spLocks noGrp="1"/>
          </p:cNvSpPr>
          <p:nvPr>
            <p:ph type="sldNum" sz="quarter" idx="12"/>
          </p:nvPr>
        </p:nvSpPr>
        <p:spPr/>
        <p:txBody>
          <a:bodyPr/>
          <a:lstStyle/>
          <a:p>
            <a:fld id="{9EDBEA76-75BE-4877-AF5C-B8E80BFFBBAF}" type="slidenum">
              <a:rPr lang="en-US" smtClean="0"/>
              <a:t>32</a:t>
            </a:fld>
            <a:endParaRPr lang="en-US"/>
          </a:p>
        </p:txBody>
      </p:sp>
      <p:pic>
        <p:nvPicPr>
          <p:cNvPr id="5" name="Picture 4"/>
          <p:cNvPicPr>
            <a:picLocks noChangeAspect="1"/>
          </p:cNvPicPr>
          <p:nvPr/>
        </p:nvPicPr>
        <p:blipFill>
          <a:blip r:embed="rId2"/>
          <a:stretch>
            <a:fillRect/>
          </a:stretch>
        </p:blipFill>
        <p:spPr>
          <a:xfrm>
            <a:off x="558165" y="3578352"/>
            <a:ext cx="5385480" cy="2819209"/>
          </a:xfrm>
          <a:prstGeom prst="rect">
            <a:avLst/>
          </a:prstGeom>
        </p:spPr>
      </p:pic>
      <p:pic>
        <p:nvPicPr>
          <p:cNvPr id="6" name="Picture 5"/>
          <p:cNvPicPr>
            <a:picLocks noChangeAspect="1"/>
          </p:cNvPicPr>
          <p:nvPr/>
        </p:nvPicPr>
        <p:blipFill>
          <a:blip r:embed="rId3"/>
          <a:stretch>
            <a:fillRect/>
          </a:stretch>
        </p:blipFill>
        <p:spPr>
          <a:xfrm>
            <a:off x="7391019" y="4056122"/>
            <a:ext cx="3740277" cy="1863667"/>
          </a:xfrm>
          <a:prstGeom prst="rect">
            <a:avLst/>
          </a:prstGeom>
        </p:spPr>
      </p:pic>
      <p:sp>
        <p:nvSpPr>
          <p:cNvPr id="7" name="Rectangle 6"/>
          <p:cNvSpPr/>
          <p:nvPr/>
        </p:nvSpPr>
        <p:spPr>
          <a:xfrm>
            <a:off x="5348472" y="6448069"/>
            <a:ext cx="908050" cy="307777"/>
          </a:xfrm>
          <a:prstGeom prst="rect">
            <a:avLst/>
          </a:prstGeom>
        </p:spPr>
        <p:txBody>
          <a:bodyPr wrap="square">
            <a:spAutoFit/>
          </a:bodyPr>
          <a:lstStyle/>
          <a:p>
            <a:r>
              <a:rPr lang="en-US" sz="1400" dirty="0" smtClean="0"/>
              <a:t>Sauer</a:t>
            </a:r>
            <a:endParaRPr lang="en-US" dirty="0"/>
          </a:p>
        </p:txBody>
      </p:sp>
      <p:sp>
        <p:nvSpPr>
          <p:cNvPr id="8" name="Rectangle 7"/>
          <p:cNvSpPr/>
          <p:nvPr/>
        </p:nvSpPr>
        <p:spPr>
          <a:xfrm>
            <a:off x="10595000" y="5940622"/>
            <a:ext cx="908050" cy="307777"/>
          </a:xfrm>
          <a:prstGeom prst="rect">
            <a:avLst/>
          </a:prstGeom>
        </p:spPr>
        <p:txBody>
          <a:bodyPr wrap="square">
            <a:spAutoFit/>
          </a:bodyPr>
          <a:lstStyle/>
          <a:p>
            <a:r>
              <a:rPr lang="en-US" sz="1400" dirty="0" smtClean="0"/>
              <a:t>Sauer</a:t>
            </a:r>
            <a:endParaRPr lang="en-US" dirty="0"/>
          </a:p>
        </p:txBody>
      </p:sp>
    </p:spTree>
    <p:extLst>
      <p:ext uri="{BB962C8B-B14F-4D97-AF65-F5344CB8AC3E}">
        <p14:creationId xmlns:p14="http://schemas.microsoft.com/office/powerpoint/2010/main" val="21962868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Data Tra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32435" y="1583150"/>
            <a:ext cx="4388733" cy="438873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9EDBEA76-75BE-4877-AF5C-B8E80BFFBBAF}" type="slidenum">
              <a:rPr lang="en-US" smtClean="0"/>
              <a:t>4</a:t>
            </a:fld>
            <a:endParaRPr lang="en-US"/>
          </a:p>
        </p:txBody>
      </p:sp>
      <p:sp>
        <p:nvSpPr>
          <p:cNvPr id="3" name="Rectangle 2"/>
          <p:cNvSpPr/>
          <p:nvPr/>
        </p:nvSpPr>
        <p:spPr>
          <a:xfrm>
            <a:off x="5128094" y="5971883"/>
            <a:ext cx="2824812" cy="369332"/>
          </a:xfrm>
          <a:prstGeom prst="rect">
            <a:avLst/>
          </a:prstGeom>
        </p:spPr>
        <p:txBody>
          <a:bodyPr wrap="none">
            <a:spAutoFit/>
          </a:bodyPr>
          <a:lstStyle/>
          <a:p>
            <a:r>
              <a:rPr lang="en-US" dirty="0"/>
              <a:t>https://xkcd.com/2582/</a:t>
            </a:r>
          </a:p>
        </p:txBody>
      </p:sp>
    </p:spTree>
    <p:extLst>
      <p:ext uri="{BB962C8B-B14F-4D97-AF65-F5344CB8AC3E}">
        <p14:creationId xmlns:p14="http://schemas.microsoft.com/office/powerpoint/2010/main" val="2435366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9EDBEA76-75BE-4877-AF5C-B8E80BFFBBAF}" type="slidenum">
              <a:rPr lang="en-US" smtClean="0"/>
              <a:t>5</a:t>
            </a:fld>
            <a:endParaRPr lang="en-US"/>
          </a:p>
        </p:txBody>
      </p:sp>
      <p:pic>
        <p:nvPicPr>
          <p:cNvPr id="1026" name="Picture 2" descr="https://upload.wikimedia.org/wikipedia/commons/thumb/c/c5/16%2C_Stationsstraat%2C_Maastricht.jpg/800px-16%2C_Stationsstraat%2C_Maastrich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9190" y="1063416"/>
            <a:ext cx="3435028" cy="53371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103312" y="6334780"/>
            <a:ext cx="3956050" cy="523220"/>
          </a:xfrm>
          <a:prstGeom prst="rect">
            <a:avLst/>
          </a:prstGeom>
        </p:spPr>
        <p:txBody>
          <a:bodyPr wrap="square">
            <a:spAutoFit/>
          </a:bodyPr>
          <a:lstStyle/>
          <a:p>
            <a:r>
              <a:rPr lang="en-US" sz="1400" smtClean="0"/>
              <a:t>https://commons.wikimedia.org/wiki/File:16,_Stationsstraat,_Maastricht.jpg</a:t>
            </a:r>
            <a:endParaRPr lang="en-US" sz="1400" dirty="0"/>
          </a:p>
        </p:txBody>
      </p:sp>
      <p:pic>
        <p:nvPicPr>
          <p:cNvPr id="1028" name="Picture 4" descr="File:BMW ti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4218" y="1063416"/>
            <a:ext cx="5385504" cy="531452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221246" y="6377942"/>
            <a:ext cx="6096000" cy="307777"/>
          </a:xfrm>
          <a:prstGeom prst="rect">
            <a:avLst/>
          </a:prstGeom>
        </p:spPr>
        <p:txBody>
          <a:bodyPr>
            <a:spAutoFit/>
          </a:bodyPr>
          <a:lstStyle/>
          <a:p>
            <a:r>
              <a:rPr lang="en-US" sz="1400" dirty="0"/>
              <a:t>https://commons.wikimedia.org/wiki/File:BMW_tire.jpg</a:t>
            </a:r>
          </a:p>
        </p:txBody>
      </p:sp>
    </p:spTree>
    <p:extLst>
      <p:ext uri="{BB962C8B-B14F-4D97-AF65-F5344CB8AC3E}">
        <p14:creationId xmlns:p14="http://schemas.microsoft.com/office/powerpoint/2010/main" val="2382995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t>
            </a:r>
            <a:r>
              <a:rPr lang="en-US" i="1" dirty="0"/>
              <a:t>is</a:t>
            </a:r>
            <a:r>
              <a:rPr lang="en-US" dirty="0"/>
              <a:t> interpolation?</a:t>
            </a:r>
          </a:p>
        </p:txBody>
      </p:sp>
      <p:sp>
        <p:nvSpPr>
          <p:cNvPr id="3" name="Content Placeholder 2"/>
          <p:cNvSpPr>
            <a:spLocks noGrp="1"/>
          </p:cNvSpPr>
          <p:nvPr>
            <p:ph idx="1"/>
          </p:nvPr>
        </p:nvSpPr>
        <p:spPr/>
        <p:txBody>
          <a:bodyPr/>
          <a:lstStyle/>
          <a:p>
            <a:r>
              <a:rPr lang="en-US" dirty="0"/>
              <a:t>Interpolation is used to find a function connecting arbitrary points.</a:t>
            </a:r>
          </a:p>
          <a:p>
            <a:pPr marL="0" indent="0">
              <a:buNone/>
            </a:pPr>
            <a:endParaRPr lang="en-US" dirty="0"/>
          </a:p>
        </p:txBody>
      </p:sp>
      <p:sp>
        <p:nvSpPr>
          <p:cNvPr id="4" name="Slide Number Placeholder 3"/>
          <p:cNvSpPr>
            <a:spLocks noGrp="1"/>
          </p:cNvSpPr>
          <p:nvPr>
            <p:ph type="sldNum" sz="quarter" idx="12"/>
          </p:nvPr>
        </p:nvSpPr>
        <p:spPr/>
        <p:txBody>
          <a:bodyPr/>
          <a:lstStyle/>
          <a:p>
            <a:fld id="{9EDBEA76-75BE-4877-AF5C-B8E80BFFBBAF}" type="slidenum">
              <a:rPr lang="en-US" smtClean="0"/>
              <a:t>6</a:t>
            </a:fld>
            <a:endParaRPr lang="en-US"/>
          </a:p>
        </p:txBody>
      </p:sp>
    </p:spTree>
    <p:extLst>
      <p:ext uri="{BB962C8B-B14F-4D97-AF65-F5344CB8AC3E}">
        <p14:creationId xmlns:p14="http://schemas.microsoft.com/office/powerpoint/2010/main" val="3724374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Interpolation vs. Extrapolation</a:t>
            </a:r>
          </a:p>
        </p:txBody>
      </p:sp>
      <p:sp>
        <p:nvSpPr>
          <p:cNvPr id="3" name="Content Placeholder 2"/>
          <p:cNvSpPr>
            <a:spLocks noGrp="1"/>
          </p:cNvSpPr>
          <p:nvPr>
            <p:ph idx="1"/>
          </p:nvPr>
        </p:nvSpPr>
        <p:spPr/>
        <p:txBody>
          <a:bodyPr/>
          <a:lstStyle/>
          <a:p>
            <a:r>
              <a:rPr lang="en-US" dirty="0"/>
              <a:t>Interpolation is used to find approximate values of a function between interpolating points.</a:t>
            </a:r>
          </a:p>
          <a:p>
            <a:r>
              <a:rPr lang="en-US" dirty="0"/>
              <a:t>Extrapolation is used to find approximate function values at points outside of your data.</a:t>
            </a:r>
          </a:p>
        </p:txBody>
      </p:sp>
      <p:sp>
        <p:nvSpPr>
          <p:cNvPr id="4" name="Slide Number Placeholder 3"/>
          <p:cNvSpPr>
            <a:spLocks noGrp="1"/>
          </p:cNvSpPr>
          <p:nvPr>
            <p:ph type="sldNum" sz="quarter" idx="12"/>
          </p:nvPr>
        </p:nvSpPr>
        <p:spPr/>
        <p:txBody>
          <a:bodyPr/>
          <a:lstStyle/>
          <a:p>
            <a:fld id="{9EDBEA76-75BE-4877-AF5C-B8E80BFFBBAF}" type="slidenum">
              <a:rPr lang="en-US" smtClean="0"/>
              <a:t>7</a:t>
            </a:fld>
            <a:endParaRPr lang="en-US"/>
          </a:p>
        </p:txBody>
      </p:sp>
    </p:spTree>
    <p:extLst>
      <p:ext uri="{BB962C8B-B14F-4D97-AF65-F5344CB8AC3E}">
        <p14:creationId xmlns:p14="http://schemas.microsoft.com/office/powerpoint/2010/main" val="129399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Interpolation vs. Extrapolation vs. Regression</a:t>
            </a:r>
          </a:p>
        </p:txBody>
      </p:sp>
      <p:sp>
        <p:nvSpPr>
          <p:cNvPr id="3" name="Content Placeholder 2"/>
          <p:cNvSpPr>
            <a:spLocks noGrp="1"/>
          </p:cNvSpPr>
          <p:nvPr>
            <p:ph idx="1"/>
          </p:nvPr>
        </p:nvSpPr>
        <p:spPr/>
        <p:txBody>
          <a:bodyPr>
            <a:normAutofit lnSpcReduction="10000"/>
          </a:bodyPr>
          <a:lstStyle/>
          <a:p>
            <a:r>
              <a:rPr lang="en-US" dirty="0"/>
              <a:t>Interpolation finds a function that fits data points to find intermediate values.</a:t>
            </a:r>
          </a:p>
          <a:p>
            <a:pPr lvl="1"/>
            <a:r>
              <a:rPr lang="en-US" dirty="0"/>
              <a:t>You have function values on a grid but want to approximate a value between the grid points.</a:t>
            </a:r>
          </a:p>
          <a:p>
            <a:r>
              <a:rPr lang="en-US" dirty="0"/>
              <a:t>Extrapolation uses a function to make predictions about what the data will do beyond the known points.</a:t>
            </a:r>
          </a:p>
          <a:p>
            <a:pPr lvl="1"/>
            <a:r>
              <a:rPr lang="en-US" dirty="0"/>
              <a:t>You have function values in a region but want to approximate the function beyond that region.</a:t>
            </a:r>
          </a:p>
          <a:p>
            <a:r>
              <a:rPr lang="en-US" dirty="0"/>
              <a:t>Regression tries to find the underlying relationship that dictates the data.</a:t>
            </a:r>
          </a:p>
          <a:p>
            <a:pPr lvl="1"/>
            <a:r>
              <a:rPr lang="en-US" dirty="0"/>
              <a:t>You have data and want to find the physical law that describes the phenomenon that you measured your data from.</a:t>
            </a:r>
          </a:p>
        </p:txBody>
      </p:sp>
      <p:sp>
        <p:nvSpPr>
          <p:cNvPr id="4" name="Slide Number Placeholder 3"/>
          <p:cNvSpPr>
            <a:spLocks noGrp="1"/>
          </p:cNvSpPr>
          <p:nvPr>
            <p:ph type="sldNum" sz="quarter" idx="12"/>
          </p:nvPr>
        </p:nvSpPr>
        <p:spPr/>
        <p:txBody>
          <a:bodyPr/>
          <a:lstStyle/>
          <a:p>
            <a:fld id="{9EDBEA76-75BE-4877-AF5C-B8E80BFFBBAF}" type="slidenum">
              <a:rPr lang="en-US" smtClean="0"/>
              <a:t>8</a:t>
            </a:fld>
            <a:endParaRPr lang="en-US"/>
          </a:p>
        </p:txBody>
      </p:sp>
    </p:spTree>
    <p:extLst>
      <p:ext uri="{BB962C8B-B14F-4D97-AF65-F5344CB8AC3E}">
        <p14:creationId xmlns:p14="http://schemas.microsoft.com/office/powerpoint/2010/main" val="2259646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Interpolation Graphical Example </a:t>
            </a:r>
          </a:p>
        </p:txBody>
      </p:sp>
      <p:pic>
        <p:nvPicPr>
          <p:cNvPr id="5" name="Content Placeholder 4"/>
          <p:cNvPicPr>
            <a:picLocks noGrp="1" noChangeAspect="1"/>
          </p:cNvPicPr>
          <p:nvPr>
            <p:ph idx="1"/>
          </p:nvPr>
        </p:nvPicPr>
        <p:blipFill>
          <a:blip r:embed="rId2"/>
          <a:stretch>
            <a:fillRect/>
          </a:stretch>
        </p:blipFill>
        <p:spPr>
          <a:xfrm>
            <a:off x="3119438" y="2293144"/>
            <a:ext cx="4914900" cy="3714750"/>
          </a:xfrm>
          <a:prstGeom prst="rect">
            <a:avLst/>
          </a:prstGeom>
        </p:spPr>
      </p:pic>
      <p:sp>
        <p:nvSpPr>
          <p:cNvPr id="4" name="Slide Number Placeholder 3"/>
          <p:cNvSpPr>
            <a:spLocks noGrp="1"/>
          </p:cNvSpPr>
          <p:nvPr>
            <p:ph type="sldNum" sz="quarter" idx="12"/>
          </p:nvPr>
        </p:nvSpPr>
        <p:spPr/>
        <p:txBody>
          <a:bodyPr/>
          <a:lstStyle/>
          <a:p>
            <a:fld id="{9EDBEA76-75BE-4877-AF5C-B8E80BFFBBAF}" type="slidenum">
              <a:rPr lang="en-US" smtClean="0"/>
              <a:t>9</a:t>
            </a:fld>
            <a:endParaRPr lang="en-US"/>
          </a:p>
        </p:txBody>
      </p:sp>
      <p:sp>
        <p:nvSpPr>
          <p:cNvPr id="3" name="Rectangle 2"/>
          <p:cNvSpPr/>
          <p:nvPr/>
        </p:nvSpPr>
        <p:spPr>
          <a:xfrm>
            <a:off x="7366000" y="6007894"/>
            <a:ext cx="908050" cy="307777"/>
          </a:xfrm>
          <a:prstGeom prst="rect">
            <a:avLst/>
          </a:prstGeom>
        </p:spPr>
        <p:txBody>
          <a:bodyPr wrap="square">
            <a:spAutoFit/>
          </a:bodyPr>
          <a:lstStyle/>
          <a:p>
            <a:r>
              <a:rPr lang="en-US" sz="1400" dirty="0" smtClean="0"/>
              <a:t>Sauer</a:t>
            </a:r>
            <a:endParaRPr lang="en-US" dirty="0"/>
          </a:p>
        </p:txBody>
      </p:sp>
    </p:spTree>
    <p:extLst>
      <p:ext uri="{BB962C8B-B14F-4D97-AF65-F5344CB8AC3E}">
        <p14:creationId xmlns:p14="http://schemas.microsoft.com/office/powerpoint/2010/main" val="20017474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406</TotalTime>
  <Words>3783</Words>
  <Application>Microsoft Office PowerPoint</Application>
  <PresentationFormat>Widescreen</PresentationFormat>
  <Paragraphs>338</Paragraphs>
  <Slides>32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Cambria Math</vt:lpstr>
      <vt:lpstr>Century Gothic</vt:lpstr>
      <vt:lpstr>Wingdings 3</vt:lpstr>
      <vt:lpstr>Ion</vt:lpstr>
      <vt:lpstr>Interpolation 1: Polynomial Interpolation</vt:lpstr>
      <vt:lpstr>Review from last time </vt:lpstr>
      <vt:lpstr>Review from last time cont</vt:lpstr>
      <vt:lpstr>PowerPoint Presentation</vt:lpstr>
      <vt:lpstr>PowerPoint Presentation</vt:lpstr>
      <vt:lpstr>What is interpolation?</vt:lpstr>
      <vt:lpstr>Interpolation vs. Extrapolation</vt:lpstr>
      <vt:lpstr>Interpolation vs. Extrapolation vs. Regression</vt:lpstr>
      <vt:lpstr>Interpolation Graphical Example </vt:lpstr>
      <vt:lpstr>Interpolation</vt:lpstr>
      <vt:lpstr>Polynomial Interpolation</vt:lpstr>
      <vt:lpstr>Polynomial Interpolation cont</vt:lpstr>
      <vt:lpstr>Lagrange Interpolation Example 1</vt:lpstr>
      <vt:lpstr>Lagrange Interpolation Example 2</vt:lpstr>
      <vt:lpstr>Lagrange Interpolating Polynomial</vt:lpstr>
      <vt:lpstr>Main Theorem of Polynomial Interpolation</vt:lpstr>
      <vt:lpstr>Lagrange Interpolation Example 3</vt:lpstr>
      <vt:lpstr>Lagrange Interpolation Example 3 cont</vt:lpstr>
      <vt:lpstr>Shortcomings of Lagrange Interpolation</vt:lpstr>
      <vt:lpstr>Newton’s Divided Difference Formula</vt:lpstr>
      <vt:lpstr>Divided Differences Example</vt:lpstr>
      <vt:lpstr>Divided Differences Example</vt:lpstr>
      <vt:lpstr>Divided Differences Example</vt:lpstr>
      <vt:lpstr>Newton’s Divided Difference Formula cont</vt:lpstr>
      <vt:lpstr>Newton’s Divided Difference Formula Example</vt:lpstr>
      <vt:lpstr>Newton’s Divided Difference Formula Example</vt:lpstr>
      <vt:lpstr>Newton’s Divided Difference Formula Example</vt:lpstr>
      <vt:lpstr>Newton’s Divided Difference Formula Example Part 2</vt:lpstr>
      <vt:lpstr>Newton’s Divided Difference Formula Example Part 2 cont</vt:lpstr>
      <vt:lpstr>How many interpolating polynomials are there?</vt:lpstr>
      <vt:lpstr>Function Approximation using interpolation</vt:lpstr>
      <vt:lpstr>Function Approximation using interpolation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Interpolation 1</dc:title>
  <dc:creator>Christopher John Moakler</dc:creator>
  <cp:lastModifiedBy>Christopher John Moakler</cp:lastModifiedBy>
  <cp:revision>29</cp:revision>
  <dcterms:created xsi:type="dcterms:W3CDTF">2022-03-10T04:28:07Z</dcterms:created>
  <dcterms:modified xsi:type="dcterms:W3CDTF">2022-11-15T08:13:12Z</dcterms:modified>
</cp:coreProperties>
</file>